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82" r:id="rId3"/>
    <p:sldId id="257" r:id="rId4"/>
    <p:sldId id="278" r:id="rId5"/>
    <p:sldId id="279"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63"/>
    <p:restoredTop sz="94710"/>
  </p:normalViewPr>
  <p:slideViewPr>
    <p:cSldViewPr>
      <p:cViewPr varScale="1">
        <p:scale>
          <a:sx n="161" d="100"/>
          <a:sy n="161" d="100"/>
        </p:scale>
        <p:origin x="2576"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1CF5D88-AC72-44A5-8DBA-F58BCF4120B9}" type="datetimeFigureOut">
              <a:rPr lang="en-US" smtClean="0"/>
              <a:pPr/>
              <a:t>7/23/20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B9D4F11-4444-42AA-B828-06C6B07C4A8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CF5D88-AC72-44A5-8DBA-F58BCF4120B9}" type="datetimeFigureOut">
              <a:rPr lang="en-US" smtClean="0"/>
              <a:pPr/>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D4F11-4444-42AA-B828-06C6B07C4A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CF5D88-AC72-44A5-8DBA-F58BCF4120B9}" type="datetimeFigureOut">
              <a:rPr lang="en-US" smtClean="0"/>
              <a:pPr/>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D4F11-4444-42AA-B828-06C6B07C4A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1CF5D88-AC72-44A5-8DBA-F58BCF4120B9}" type="datetimeFigureOut">
              <a:rPr lang="en-US" smtClean="0"/>
              <a:pPr/>
              <a:t>7/23/20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D4F11-4444-42AA-B828-06C6B07C4A8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1CF5D88-AC72-44A5-8DBA-F58BCF4120B9}" type="datetimeFigureOut">
              <a:rPr lang="en-US" smtClean="0"/>
              <a:pPr/>
              <a:t>7/23/20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B9D4F11-4444-42AA-B828-06C6B07C4A8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1CF5D88-AC72-44A5-8DBA-F58BCF4120B9}" type="datetimeFigureOut">
              <a:rPr lang="en-US" smtClean="0"/>
              <a:pPr/>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D4F11-4444-42AA-B828-06C6B07C4A8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1CF5D88-AC72-44A5-8DBA-F58BCF4120B9}" type="datetimeFigureOut">
              <a:rPr lang="en-US" smtClean="0"/>
              <a:pPr/>
              <a:t>7/23/20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D4F11-4444-42AA-B828-06C6B07C4A8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1CF5D88-AC72-44A5-8DBA-F58BCF4120B9}" type="datetimeFigureOut">
              <a:rPr lang="en-US" smtClean="0"/>
              <a:pPr/>
              <a:t>7/23/20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D4F11-4444-42AA-B828-06C6B07C4A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F5D88-AC72-44A5-8DBA-F58BCF4120B9}" type="datetimeFigureOut">
              <a:rPr lang="en-US" smtClean="0"/>
              <a:pPr/>
              <a:t>7/23/20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D4F11-4444-42AA-B828-06C6B07C4A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1CF5D88-AC72-44A5-8DBA-F58BCF4120B9}" type="datetimeFigureOut">
              <a:rPr lang="en-US" smtClean="0"/>
              <a:pPr/>
              <a:t>7/23/20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D4F11-4444-42AA-B828-06C6B07C4A8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1CF5D88-AC72-44A5-8DBA-F58BCF4120B9}" type="datetimeFigureOut">
              <a:rPr lang="en-US" smtClean="0"/>
              <a:pPr/>
              <a:t>7/23/20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B9D4F11-4444-42AA-B828-06C6B07C4A8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1CF5D88-AC72-44A5-8DBA-F58BCF4120B9}" type="datetimeFigureOut">
              <a:rPr lang="en-US" smtClean="0"/>
              <a:pPr/>
              <a:t>7/23/20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B9D4F11-4444-42AA-B828-06C6B07C4A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548" y="3284984"/>
            <a:ext cx="8136904" cy="3214710"/>
          </a:xfrm>
        </p:spPr>
        <p:txBody>
          <a:bodyPr>
            <a:noAutofit/>
          </a:bodyPr>
          <a:lstStyle/>
          <a:p>
            <a:pPr algn="just">
              <a:lnSpc>
                <a:spcPct val="150000"/>
              </a:lnSpc>
            </a:pPr>
            <a:r>
              <a:rPr lang="en-US" sz="1300" dirty="0">
                <a:solidFill>
                  <a:schemeClr val="tx1"/>
                </a:solidFill>
                <a:latin typeface="Arial" pitchFamily="34" charset="0"/>
                <a:cs typeface="Arial" pitchFamily="34" charset="0"/>
              </a:rPr>
              <a:t>M&amp;HRSPL provides a wide range of services to individuals and businesses in a variety of industries. At M&amp;HRSPL, we strive to meet each client's specific needs in planning for the future and achieving their goals in an ever-changing Organizational environment. </a:t>
            </a:r>
          </a:p>
          <a:p>
            <a:pPr algn="just">
              <a:lnSpc>
                <a:spcPct val="150000"/>
              </a:lnSpc>
            </a:pPr>
            <a:endParaRPr lang="en-US" sz="1300" dirty="0">
              <a:solidFill>
                <a:schemeClr val="tx1"/>
              </a:solidFill>
              <a:latin typeface="Arial" pitchFamily="34" charset="0"/>
              <a:cs typeface="Arial" pitchFamily="34" charset="0"/>
            </a:endParaRPr>
          </a:p>
          <a:p>
            <a:pPr algn="just">
              <a:lnSpc>
                <a:spcPct val="150000"/>
              </a:lnSpc>
            </a:pPr>
            <a:r>
              <a:rPr lang="en-US" sz="1300" dirty="0">
                <a:solidFill>
                  <a:schemeClr val="tx1"/>
                </a:solidFill>
                <a:latin typeface="Arial" pitchFamily="34" charset="0"/>
                <a:cs typeface="Arial" pitchFamily="34" charset="0"/>
              </a:rPr>
              <a:t>Our process has been proven since 2011 (Formerly known as </a:t>
            </a:r>
            <a:r>
              <a:rPr lang="en-US" sz="1300" dirty="0" err="1">
                <a:solidFill>
                  <a:schemeClr val="tx1"/>
                </a:solidFill>
                <a:latin typeface="Arial" pitchFamily="34" charset="0"/>
                <a:cs typeface="Arial" pitchFamily="34" charset="0"/>
              </a:rPr>
              <a:t>Niratanka</a:t>
            </a:r>
            <a:r>
              <a:rPr lang="en-US" sz="1300" dirty="0">
                <a:solidFill>
                  <a:schemeClr val="tx1"/>
                </a:solidFill>
                <a:latin typeface="Arial" pitchFamily="34" charset="0"/>
                <a:cs typeface="Arial" pitchFamily="34" charset="0"/>
              </a:rPr>
              <a:t> Management Services). For the last few years, we have grown in placing professionals across multiple industries with varied skills. We provide Payroll Services &amp; all types of Recruitment Services that includes Contract </a:t>
            </a:r>
            <a:r>
              <a:rPr lang="en-US" sz="1300" dirty="0" err="1">
                <a:solidFill>
                  <a:schemeClr val="tx1"/>
                </a:solidFill>
                <a:latin typeface="Arial" pitchFamily="34" charset="0"/>
                <a:cs typeface="Arial" pitchFamily="34" charset="0"/>
              </a:rPr>
              <a:t>Labour</a:t>
            </a:r>
            <a:r>
              <a:rPr lang="en-US" sz="1300" dirty="0">
                <a:solidFill>
                  <a:schemeClr val="tx1"/>
                </a:solidFill>
                <a:latin typeface="Arial" pitchFamily="34" charset="0"/>
                <a:cs typeface="Arial" pitchFamily="34" charset="0"/>
              </a:rPr>
              <a:t>, Placement Services, Manpower Recruitment, HR Consultancy, and Staffing Solutions. We provide end-to-end solutions for start-ups, small and medium organizations. </a:t>
            </a:r>
          </a:p>
        </p:txBody>
      </p:sp>
      <p:pic>
        <p:nvPicPr>
          <p:cNvPr id="5" name="Picture 4" descr="M&amp;HR Logo.jpg 1.jpg"/>
          <p:cNvPicPr>
            <a:picLocks noChangeAspect="1"/>
          </p:cNvPicPr>
          <p:nvPr/>
        </p:nvPicPr>
        <p:blipFill>
          <a:blip r:embed="rId2" cstate="print"/>
          <a:stretch>
            <a:fillRect/>
          </a:stretch>
        </p:blipFill>
        <p:spPr>
          <a:xfrm>
            <a:off x="0" y="0"/>
            <a:ext cx="9144000" cy="2178196"/>
          </a:xfrm>
          <a:prstGeom prst="rect">
            <a:avLst/>
          </a:prstGeom>
        </p:spPr>
      </p:pic>
      <p:sp>
        <p:nvSpPr>
          <p:cNvPr id="7" name="TextBox 6"/>
          <p:cNvSpPr txBox="1"/>
          <p:nvPr/>
        </p:nvSpPr>
        <p:spPr>
          <a:xfrm>
            <a:off x="714348" y="6345816"/>
            <a:ext cx="7715304" cy="430887"/>
          </a:xfrm>
          <a:prstGeom prst="rect">
            <a:avLst/>
          </a:prstGeom>
          <a:noFill/>
        </p:spPr>
        <p:txBody>
          <a:bodyPr wrap="square" rtlCol="0">
            <a:spAutoFit/>
          </a:bodyPr>
          <a:lstStyle/>
          <a:p>
            <a:pPr algn="ctr"/>
            <a:r>
              <a:rPr lang="en-US" sz="2200" b="1" dirty="0">
                <a:solidFill>
                  <a:srgbClr val="C00000"/>
                </a:solidFill>
                <a:latin typeface="Arial" pitchFamily="34" charset="0"/>
                <a:cs typeface="Arial" pitchFamily="34" charset="0"/>
              </a:rPr>
              <a:t>www.mhrspl.com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38896"/>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Employee Document Management</a:t>
            </a:r>
            <a:endParaRPr lang="en-US" sz="2000" b="1" dirty="0">
              <a:latin typeface="Calisto MT" pitchFamily="18" charset="0"/>
            </a:endParaRPr>
          </a:p>
        </p:txBody>
      </p:sp>
      <p:sp>
        <p:nvSpPr>
          <p:cNvPr id="3" name="Content Placeholder 2"/>
          <p:cNvSpPr>
            <a:spLocks noGrp="1"/>
          </p:cNvSpPr>
          <p:nvPr>
            <p:ph sz="quarter" idx="1"/>
          </p:nvPr>
        </p:nvSpPr>
        <p:spPr>
          <a:xfrm>
            <a:off x="500034" y="928670"/>
            <a:ext cx="8186766" cy="5091130"/>
          </a:xfrm>
        </p:spPr>
        <p:txBody>
          <a:bodyPr>
            <a:normAutofit/>
          </a:bodyPr>
          <a:lstStyle/>
          <a:p>
            <a:pPr marL="0" algn="just">
              <a:buNone/>
            </a:pPr>
            <a:r>
              <a:rPr lang="en-IN" sz="1500" b="1" dirty="0">
                <a:latin typeface="Arial" pitchFamily="34" charset="0"/>
                <a:cs typeface="Arial" pitchFamily="34" charset="0"/>
              </a:rPr>
              <a:t>Manage and access employees’ documents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Store digital or scanned copies of employees' documents, access all issued letters and documents, upload documents in bulk, scan all uploaded documents for security and file all generated letters automatically.</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Generate letters to employees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Generate all kinds of official letters (address proof, salary certificate, experience, confirmation, offer, increment, transfer, etc.) with just one click. Access and use a large letter gallery with pre-built templates and formats.</a:t>
            </a:r>
            <a:endParaRPr lang="en-US" sz="1500" dirty="0">
              <a:latin typeface="Arial" pitchFamily="34" charset="0"/>
              <a:cs typeface="Arial" pitchFamily="34" charset="0"/>
            </a:endParaRPr>
          </a:p>
          <a:p>
            <a:pPr marL="0" algn="just">
              <a:buNone/>
            </a:pPr>
            <a:endParaRPr lang="en-US" sz="15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653210"/>
          </a:xfrm>
        </p:spPr>
        <p:style>
          <a:lnRef idx="2">
            <a:schemeClr val="accent2">
              <a:shade val="50000"/>
            </a:schemeClr>
          </a:lnRef>
          <a:fillRef idx="1">
            <a:schemeClr val="accent2"/>
          </a:fillRef>
          <a:effectRef idx="0">
            <a:schemeClr val="accent2"/>
          </a:effectRef>
          <a:fontRef idx="minor">
            <a:schemeClr val="lt1"/>
          </a:fontRef>
        </p:style>
        <p:txBody>
          <a:bodyPr anchor="t">
            <a:normAutofit fontScale="90000"/>
          </a:bodyPr>
          <a:lstStyle/>
          <a:p>
            <a:pPr algn="ctr"/>
            <a:r>
              <a:rPr lang="en-IN" sz="3500" b="1" dirty="0">
                <a:solidFill>
                  <a:schemeClr val="bg1"/>
                </a:solidFill>
                <a:latin typeface="Calisto MT" pitchFamily="18" charset="0"/>
              </a:rPr>
              <a:t>Payroll Management</a:t>
            </a:r>
            <a:endParaRPr lang="en-US" sz="3500" b="1" dirty="0">
              <a:solidFill>
                <a:schemeClr val="bg1"/>
              </a:solidFill>
              <a:latin typeface="Calisto MT" pitchFamily="18" charset="0"/>
            </a:endParaRPr>
          </a:p>
        </p:txBody>
      </p:sp>
      <p:sp>
        <p:nvSpPr>
          <p:cNvPr id="3" name="Content Placeholder 2"/>
          <p:cNvSpPr>
            <a:spLocks noGrp="1"/>
          </p:cNvSpPr>
          <p:nvPr>
            <p:ph sz="quarter" idx="1"/>
          </p:nvPr>
        </p:nvSpPr>
        <p:spPr>
          <a:xfrm>
            <a:off x="457200" y="1611648"/>
            <a:ext cx="8229600" cy="4960624"/>
          </a:xfrm>
        </p:spPr>
        <p:txBody>
          <a:bodyPr>
            <a:normAutofit/>
          </a:bodyPr>
          <a:lstStyle/>
          <a:p>
            <a:pPr marL="0" algn="just">
              <a:buNone/>
            </a:pPr>
            <a:r>
              <a:rPr lang="en-IN" sz="1400" b="1" dirty="0">
                <a:latin typeface="Arial" pitchFamily="34" charset="0"/>
                <a:cs typeface="Arial" pitchFamily="34" charset="0"/>
              </a:rPr>
              <a:t>Process payroll with a single click</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After you’ve configured and implemented </a:t>
            </a:r>
            <a:r>
              <a:rPr lang="en-IN" sz="1400" dirty="0" err="1">
                <a:latin typeface="Arial" pitchFamily="34" charset="0"/>
                <a:cs typeface="Arial" pitchFamily="34" charset="0"/>
              </a:rPr>
              <a:t>greytHR</a:t>
            </a:r>
            <a:r>
              <a:rPr lang="en-IN" sz="1400" dirty="0">
                <a:latin typeface="Arial" pitchFamily="34" charset="0"/>
                <a:cs typeface="Arial" pitchFamily="34" charset="0"/>
              </a:rPr>
              <a:t> as per your needs, a click is all that you need to process employee salaries.</a:t>
            </a:r>
          </a:p>
          <a:p>
            <a:pPr marL="0" algn="just">
              <a:buNone/>
            </a:pPr>
            <a:endParaRPr lang="en-US" sz="1400" dirty="0">
              <a:latin typeface="Arial" pitchFamily="34" charset="0"/>
              <a:cs typeface="Arial" pitchFamily="34" charset="0"/>
            </a:endParaRPr>
          </a:p>
          <a:p>
            <a:pPr marL="0" algn="just">
              <a:buNone/>
            </a:pPr>
            <a:r>
              <a:rPr lang="en-IN" sz="1400" b="1" dirty="0">
                <a:latin typeface="Arial" pitchFamily="34" charset="0"/>
                <a:cs typeface="Arial" pitchFamily="34" charset="0"/>
              </a:rPr>
              <a:t>Use guided payroll processing with checklist</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If new to the process, tool, or you want to review and verify data while processing payroll, don’t worry; Select the manual payroll process option to process payroll in a guided manner with the help of an online checklist.</a:t>
            </a:r>
          </a:p>
          <a:p>
            <a:pPr marL="0" algn="just">
              <a:buNone/>
            </a:pPr>
            <a:endParaRPr lang="en-US" sz="1400" dirty="0">
              <a:latin typeface="Arial" pitchFamily="34" charset="0"/>
              <a:cs typeface="Arial" pitchFamily="34" charset="0"/>
            </a:endParaRPr>
          </a:p>
          <a:p>
            <a:pPr marL="0" algn="just">
              <a:buNone/>
            </a:pPr>
            <a:r>
              <a:rPr lang="en-IN" sz="1400" b="1" dirty="0">
                <a:latin typeface="Arial" pitchFamily="34" charset="0"/>
                <a:cs typeface="Arial" pitchFamily="34" charset="0"/>
              </a:rPr>
              <a:t>Compute accurate salaries automatically</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On clicking Process Payroll, </a:t>
            </a:r>
            <a:r>
              <a:rPr lang="en-IN" sz="1400" dirty="0" err="1">
                <a:latin typeface="Arial" pitchFamily="34" charset="0"/>
                <a:cs typeface="Arial" pitchFamily="34" charset="0"/>
              </a:rPr>
              <a:t>greytHR</a:t>
            </a:r>
            <a:r>
              <a:rPr lang="en-IN" sz="1400" dirty="0">
                <a:latin typeface="Arial" pitchFamily="34" charset="0"/>
                <a:cs typeface="Arial" pitchFamily="34" charset="0"/>
              </a:rPr>
              <a:t> accurately and automatically computes salary for all employees including statutory deductions (PF/PT/ESI/TDS), loan deductions, arrears, revisions, loss of pay, pro-rata salary, IT computation, etc.</a:t>
            </a:r>
          </a:p>
          <a:p>
            <a:pPr marL="0" algn="just">
              <a:buNone/>
            </a:pPr>
            <a:endParaRPr lang="en-US" sz="1400" dirty="0">
              <a:latin typeface="Arial" pitchFamily="34" charset="0"/>
              <a:cs typeface="Arial" pitchFamily="34" charset="0"/>
            </a:endParaRPr>
          </a:p>
          <a:p>
            <a:pPr marL="0" algn="just">
              <a:buNone/>
            </a:pPr>
            <a:r>
              <a:rPr lang="en-IN" sz="1400" b="1" dirty="0">
                <a:latin typeface="Arial" pitchFamily="34" charset="0"/>
                <a:cs typeface="Arial" pitchFamily="34" charset="0"/>
              </a:rPr>
              <a:t>Use extensive reconciliation tools</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Verify accuracy in each payroll by using a variety of payroll reconciliation tools at your disposal. Compare current and previous month’s payroll and also, customize salary register and payroll statements as per your needs.</a:t>
            </a:r>
            <a:endParaRPr lang="en-US" sz="1400" dirty="0">
              <a:latin typeface="Arial" pitchFamily="34" charset="0"/>
              <a:cs typeface="Arial" pitchFamily="34" charset="0"/>
            </a:endParaRPr>
          </a:p>
        </p:txBody>
      </p:sp>
      <p:sp>
        <p:nvSpPr>
          <p:cNvPr id="4" name="TextBox 3"/>
          <p:cNvSpPr txBox="1"/>
          <p:nvPr/>
        </p:nvSpPr>
        <p:spPr>
          <a:xfrm>
            <a:off x="428596" y="1028626"/>
            <a:ext cx="8286808"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latin typeface="Calisto MT" pitchFamily="18" charset="0"/>
                <a:cs typeface="Arial" pitchFamily="34" charset="0"/>
              </a:rPr>
              <a:t>Complete payroll processing</a:t>
            </a:r>
            <a:endParaRPr lang="en-US" sz="2000" b="1" dirty="0">
              <a:latin typeface="Calisto MT" pitchFamily="18"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460"/>
            <a:ext cx="8229600" cy="438896"/>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Configurable salary structure</a:t>
            </a:r>
            <a:endParaRPr lang="en-US" sz="2000" b="1" dirty="0">
              <a:latin typeface="Calisto MT" pitchFamily="18" charset="0"/>
            </a:endParaRPr>
          </a:p>
        </p:txBody>
      </p:sp>
      <p:sp>
        <p:nvSpPr>
          <p:cNvPr id="3" name="Content Placeholder 2"/>
          <p:cNvSpPr>
            <a:spLocks noGrp="1"/>
          </p:cNvSpPr>
          <p:nvPr>
            <p:ph sz="quarter" idx="1"/>
          </p:nvPr>
        </p:nvSpPr>
        <p:spPr>
          <a:xfrm>
            <a:off x="457200" y="1000108"/>
            <a:ext cx="8229600" cy="4960624"/>
          </a:xfrm>
        </p:spPr>
        <p:txBody>
          <a:bodyPr>
            <a:normAutofit/>
          </a:bodyPr>
          <a:lstStyle/>
          <a:p>
            <a:pPr marL="0" algn="just">
              <a:buNone/>
            </a:pPr>
            <a:r>
              <a:rPr lang="en-IN" sz="1500" b="1" dirty="0">
                <a:latin typeface="Arial" pitchFamily="34" charset="0"/>
                <a:cs typeface="Arial" pitchFamily="34" charset="0"/>
              </a:rPr>
              <a:t>Configure complex salary structures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In-built payroll calculator offers flexibility to handle any type of salary structure. Define highly customizable salary structure specific to your industry standards, specifications, or requirements and employee category.</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Add unlimited salary components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Add unlimited salary components from our repository to create a salary structure that suits your business needs or industry/ statutory norms/ regulations. Some of these salary components are standard while some are highly specific components.</a:t>
            </a:r>
            <a:endParaRPr lang="en-US" sz="15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38896"/>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Automated payroll inputs and payslips</a:t>
            </a:r>
            <a:endParaRPr lang="en-US" sz="2000" b="1" dirty="0">
              <a:latin typeface="Calisto MT" pitchFamily="18" charset="0"/>
            </a:endParaRPr>
          </a:p>
        </p:txBody>
      </p:sp>
      <p:sp>
        <p:nvSpPr>
          <p:cNvPr id="3" name="Content Placeholder 2"/>
          <p:cNvSpPr>
            <a:spLocks noGrp="1"/>
          </p:cNvSpPr>
          <p:nvPr>
            <p:ph sz="quarter" idx="1"/>
          </p:nvPr>
        </p:nvSpPr>
        <p:spPr>
          <a:xfrm>
            <a:off x="457200" y="928670"/>
            <a:ext cx="8229600" cy="5000660"/>
          </a:xfrm>
        </p:spPr>
        <p:txBody>
          <a:bodyPr>
            <a:normAutofit/>
          </a:bodyPr>
          <a:lstStyle/>
          <a:p>
            <a:pPr marL="0" algn="just">
              <a:buNone/>
            </a:pPr>
            <a:r>
              <a:rPr lang="en-IN" sz="1500" dirty="0">
                <a:latin typeface="Arial" pitchFamily="34" charset="0"/>
                <a:cs typeface="Arial" pitchFamily="34" charset="0"/>
              </a:rPr>
              <a:t>A growing organization needs to accommodate not just basic payroll but also reimbursements, loans and advances for employee betterment.:</a:t>
            </a:r>
            <a:endParaRPr lang="en-US" sz="1500" dirty="0">
              <a:latin typeface="Arial" pitchFamily="34" charset="0"/>
              <a:cs typeface="Arial" pitchFamily="34" charset="0"/>
            </a:endParaRPr>
          </a:p>
          <a:p>
            <a:r>
              <a:rPr lang="en-IN" sz="1500" dirty="0">
                <a:latin typeface="Arial" pitchFamily="34" charset="0"/>
                <a:cs typeface="Arial" pitchFamily="34" charset="0"/>
              </a:rPr>
              <a:t>Extensive reimbursement configurations</a:t>
            </a:r>
            <a:endParaRPr lang="en-US" sz="1500" dirty="0">
              <a:latin typeface="Arial" pitchFamily="34" charset="0"/>
              <a:cs typeface="Arial" pitchFamily="34" charset="0"/>
            </a:endParaRPr>
          </a:p>
          <a:p>
            <a:r>
              <a:rPr lang="en-IN" sz="1500" dirty="0">
                <a:latin typeface="Arial" pitchFamily="34" charset="0"/>
                <a:cs typeface="Arial" pitchFamily="34" charset="0"/>
              </a:rPr>
              <a:t>Monthly/ annual entitlements</a:t>
            </a:r>
            <a:endParaRPr lang="en-US" sz="1500" dirty="0">
              <a:latin typeface="Arial" pitchFamily="34" charset="0"/>
              <a:cs typeface="Arial" pitchFamily="34" charset="0"/>
            </a:endParaRPr>
          </a:p>
          <a:p>
            <a:r>
              <a:rPr lang="en-IN" sz="1500" dirty="0">
                <a:latin typeface="Arial" pitchFamily="34" charset="0"/>
                <a:cs typeface="Arial" pitchFamily="34" charset="0"/>
              </a:rPr>
              <a:t>Claims processing with limit checking</a:t>
            </a:r>
            <a:endParaRPr lang="en-US" sz="1500" dirty="0">
              <a:latin typeface="Arial" pitchFamily="34" charset="0"/>
              <a:cs typeface="Arial" pitchFamily="34" charset="0"/>
            </a:endParaRPr>
          </a:p>
          <a:p>
            <a:r>
              <a:rPr lang="en-IN" sz="1500" dirty="0">
                <a:latin typeface="Arial" pitchFamily="34" charset="0"/>
                <a:cs typeface="Arial" pitchFamily="34" charset="0"/>
              </a:rPr>
              <a:t>Providing loans with multiple repayment and interest options</a:t>
            </a:r>
            <a:endParaRPr lang="en-US" sz="1500" dirty="0">
              <a:latin typeface="Arial" pitchFamily="34" charset="0"/>
              <a:cs typeface="Arial" pitchFamily="34" charset="0"/>
            </a:endParaRPr>
          </a:p>
          <a:p>
            <a:r>
              <a:rPr lang="en-IN" sz="1500" dirty="0">
                <a:latin typeface="Arial" pitchFamily="34" charset="0"/>
                <a:cs typeface="Arial" pitchFamily="34" charset="0"/>
              </a:rPr>
              <a:t>Pausing loan deductions for a specified period</a:t>
            </a:r>
            <a:endParaRPr lang="en-US" sz="1500" dirty="0">
              <a:latin typeface="Arial" pitchFamily="34" charset="0"/>
              <a:cs typeface="Arial" pitchFamily="34" charset="0"/>
            </a:endParaRPr>
          </a:p>
          <a:p>
            <a:r>
              <a:rPr lang="en-IN" sz="1500" dirty="0">
                <a:latin typeface="Arial" pitchFamily="34" charset="0"/>
                <a:cs typeface="Arial" pitchFamily="34" charset="0"/>
              </a:rPr>
              <a:t>Automatic closure on completion of repayment</a:t>
            </a:r>
            <a:endParaRPr lang="en-US" sz="1500" dirty="0">
              <a:latin typeface="Arial" pitchFamily="34" charset="0"/>
              <a:cs typeface="Arial" pitchFamily="34" charset="0"/>
            </a:endParaRPr>
          </a:p>
          <a:p>
            <a:r>
              <a:rPr lang="en-IN" sz="1500" dirty="0">
                <a:latin typeface="Arial" pitchFamily="34" charset="0"/>
                <a:cs typeface="Arial" pitchFamily="34" charset="0"/>
              </a:rPr>
              <a:t>Automatic calculation of perquisites</a:t>
            </a:r>
            <a:endParaRPr lang="en-US" sz="1500" dirty="0">
              <a:latin typeface="Arial" pitchFamily="34" charset="0"/>
              <a:cs typeface="Arial" pitchFamily="34" charset="0"/>
            </a:endParaRPr>
          </a:p>
          <a:p>
            <a:pPr>
              <a:buNone/>
            </a:pPr>
            <a:endParaRPr lang="en-US" sz="15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28620"/>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Comprehensive Post-Payroll Process</a:t>
            </a:r>
            <a:endParaRPr lang="en-US" sz="2000" b="1" dirty="0">
              <a:latin typeface="Calisto MT" pitchFamily="18" charset="0"/>
            </a:endParaRPr>
          </a:p>
        </p:txBody>
      </p:sp>
      <p:sp>
        <p:nvSpPr>
          <p:cNvPr id="3" name="Content Placeholder 2"/>
          <p:cNvSpPr>
            <a:spLocks noGrp="1"/>
          </p:cNvSpPr>
          <p:nvPr>
            <p:ph sz="quarter" idx="1"/>
          </p:nvPr>
        </p:nvSpPr>
        <p:spPr>
          <a:xfrm>
            <a:off x="457200" y="928670"/>
            <a:ext cx="8229600" cy="5032062"/>
          </a:xfrm>
        </p:spPr>
        <p:txBody>
          <a:bodyPr>
            <a:normAutofit/>
          </a:bodyPr>
          <a:lstStyle/>
          <a:p>
            <a:pPr marL="0" algn="just">
              <a:buNone/>
            </a:pPr>
            <a:r>
              <a:rPr lang="en-IN" sz="1400" b="1" dirty="0">
                <a:latin typeface="Arial" pitchFamily="34" charset="0"/>
                <a:cs typeface="Arial" pitchFamily="34" charset="0"/>
              </a:rPr>
              <a:t>Generate statutory reports</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Generate statutory return file formats, such as PF ECR file, ESI Returns, PT reports of all states and Form 24Q returns without any additional data entry work.</a:t>
            </a:r>
          </a:p>
          <a:p>
            <a:pPr marL="0" algn="just">
              <a:buNone/>
            </a:pPr>
            <a:endParaRPr lang="en-US" sz="1400" dirty="0">
              <a:latin typeface="Arial" pitchFamily="34" charset="0"/>
              <a:cs typeface="Arial" pitchFamily="34" charset="0"/>
            </a:endParaRPr>
          </a:p>
          <a:p>
            <a:pPr marL="0" algn="just">
              <a:buNone/>
            </a:pPr>
            <a:r>
              <a:rPr lang="en-IN" sz="1400" b="1" dirty="0">
                <a:latin typeface="Arial" pitchFamily="34" charset="0"/>
                <a:cs typeface="Arial" pitchFamily="34" charset="0"/>
              </a:rPr>
              <a:t>Disburse salaries with ease</a:t>
            </a:r>
            <a:endParaRPr lang="en-US" sz="1400" b="1" dirty="0">
              <a:latin typeface="Arial" pitchFamily="34" charset="0"/>
              <a:cs typeface="Arial" pitchFamily="34" charset="0"/>
            </a:endParaRPr>
          </a:p>
          <a:p>
            <a:pPr marL="0" algn="just">
              <a:buNone/>
            </a:pPr>
            <a:r>
              <a:rPr lang="en-IN" sz="1400" dirty="0" err="1">
                <a:latin typeface="Arial" pitchFamily="34" charset="0"/>
                <a:cs typeface="Arial" pitchFamily="34" charset="0"/>
              </a:rPr>
              <a:t>greytHR’s</a:t>
            </a:r>
            <a:r>
              <a:rPr lang="en-IN" sz="1400" dirty="0">
                <a:latin typeface="Arial" pitchFamily="34" charset="0"/>
                <a:cs typeface="Arial" pitchFamily="34" charset="0"/>
              </a:rPr>
              <a:t> payroll management software allows you to disburse salaries through any bank through multiple payment modes, such as cheque and bank transfers. Also, it has:</a:t>
            </a:r>
            <a:endParaRPr lang="en-US" sz="1400" dirty="0">
              <a:latin typeface="Arial" pitchFamily="34" charset="0"/>
              <a:cs typeface="Arial" pitchFamily="34" charset="0"/>
            </a:endParaRPr>
          </a:p>
          <a:p>
            <a:pPr marL="0" algn="just"/>
            <a:r>
              <a:rPr lang="en-IN" sz="1400" dirty="0">
                <a:latin typeface="Arial" pitchFamily="34" charset="0"/>
                <a:cs typeface="Arial" pitchFamily="34" charset="0"/>
              </a:rPr>
              <a:t>All major bank transfer electronic formats built in</a:t>
            </a:r>
            <a:endParaRPr lang="en-US" sz="1400" dirty="0">
              <a:latin typeface="Arial" pitchFamily="34" charset="0"/>
              <a:cs typeface="Arial" pitchFamily="34" charset="0"/>
            </a:endParaRPr>
          </a:p>
          <a:p>
            <a:pPr marL="0" algn="just"/>
            <a:r>
              <a:rPr lang="en-IN" sz="1400" dirty="0">
                <a:latin typeface="Arial" pitchFamily="34" charset="0"/>
                <a:cs typeface="Arial" pitchFamily="34" charset="0"/>
              </a:rPr>
              <a:t>Batch-wise/ bank-wise payment release</a:t>
            </a:r>
            <a:endParaRPr lang="en-US" sz="1400" dirty="0">
              <a:latin typeface="Arial" pitchFamily="34" charset="0"/>
              <a:cs typeface="Arial" pitchFamily="34" charset="0"/>
            </a:endParaRPr>
          </a:p>
          <a:p>
            <a:pPr marL="0" algn="just"/>
            <a:r>
              <a:rPr lang="en-IN" sz="1400" dirty="0">
                <a:latin typeface="Arial" pitchFamily="34" charset="0"/>
                <a:cs typeface="Arial" pitchFamily="34" charset="0"/>
              </a:rPr>
              <a:t>Status tracker for cash and cheque payments</a:t>
            </a:r>
          </a:p>
          <a:p>
            <a:pPr marL="0" lvl="0" algn="just">
              <a:buNone/>
            </a:pPr>
            <a:endParaRPr lang="en-US" sz="1400" dirty="0">
              <a:latin typeface="Arial" pitchFamily="34" charset="0"/>
              <a:cs typeface="Arial" pitchFamily="34" charset="0"/>
            </a:endParaRPr>
          </a:p>
          <a:p>
            <a:pPr marL="0" algn="just">
              <a:buNone/>
            </a:pPr>
            <a:r>
              <a:rPr lang="en-IN" sz="1400" b="1" dirty="0">
                <a:latin typeface="Arial" pitchFamily="34" charset="0"/>
                <a:cs typeface="Arial" pitchFamily="34" charset="0"/>
              </a:rPr>
              <a:t>Generate Accounts JV</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Payroll doesn’t end with payslip distribution, reconciliation or disbursement. To have a smooth link between your finance and payroll teams, our payroll system allows you to generate Accounts JV easily via:</a:t>
            </a:r>
            <a:endParaRPr lang="en-US" sz="1400" dirty="0">
              <a:latin typeface="Arial" pitchFamily="34" charset="0"/>
              <a:cs typeface="Arial" pitchFamily="34" charset="0"/>
            </a:endParaRPr>
          </a:p>
          <a:p>
            <a:pPr marL="0" algn="just"/>
            <a:r>
              <a:rPr lang="en-IN" sz="1400" dirty="0">
                <a:latin typeface="Arial" pitchFamily="34" charset="0"/>
                <a:cs typeface="Arial" pitchFamily="34" charset="0"/>
              </a:rPr>
              <a:t>In-built formats for Tally</a:t>
            </a:r>
            <a:endParaRPr lang="en-US" sz="1400" dirty="0">
              <a:latin typeface="Arial" pitchFamily="34" charset="0"/>
              <a:cs typeface="Arial" pitchFamily="34" charset="0"/>
            </a:endParaRPr>
          </a:p>
          <a:p>
            <a:pPr marL="0" algn="just"/>
            <a:r>
              <a:rPr lang="en-IN" sz="1400" dirty="0">
                <a:latin typeface="Arial" pitchFamily="34" charset="0"/>
                <a:cs typeface="Arial" pitchFamily="34" charset="0"/>
              </a:rPr>
              <a:t>Highly configurable JV (split by cost </a:t>
            </a:r>
            <a:r>
              <a:rPr lang="en-IN" sz="1400" dirty="0" err="1">
                <a:latin typeface="Arial" pitchFamily="34" charset="0"/>
                <a:cs typeface="Arial" pitchFamily="34" charset="0"/>
              </a:rPr>
              <a:t>center</a:t>
            </a:r>
            <a:r>
              <a:rPr lang="en-IN" sz="1400" dirty="0">
                <a:latin typeface="Arial" pitchFamily="34" charset="0"/>
                <a:cs typeface="Arial" pitchFamily="34" charset="0"/>
              </a:rPr>
              <a:t>/ employees)</a:t>
            </a:r>
            <a:endParaRPr lang="en-US" sz="1400" dirty="0">
              <a:latin typeface="Arial" pitchFamily="34" charset="0"/>
              <a:cs typeface="Arial" pitchFamily="34" charset="0"/>
            </a:endParaRPr>
          </a:p>
          <a:p>
            <a:pPr marL="0" algn="just"/>
            <a:r>
              <a:rPr lang="en-IN" sz="1400" dirty="0">
                <a:latin typeface="Arial" pitchFamily="34" charset="0"/>
                <a:cs typeface="Arial" pitchFamily="34" charset="0"/>
              </a:rPr>
              <a:t>Extensive Excel output capabilities</a:t>
            </a:r>
            <a:endParaRPr lang="en-US" sz="1400" dirty="0">
              <a:latin typeface="Arial" pitchFamily="34" charset="0"/>
              <a:cs typeface="Arial" pitchFamily="34" charset="0"/>
            </a:endParaRPr>
          </a:p>
          <a:p>
            <a:pPr marL="0" algn="just">
              <a:buNone/>
            </a:pPr>
            <a:endParaRPr lang="en-US" sz="14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28620"/>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100% statutory compliance</a:t>
            </a:r>
            <a:endParaRPr lang="en-US" sz="2000" b="1" dirty="0">
              <a:latin typeface="Calisto MT" pitchFamily="18" charset="0"/>
            </a:endParaRPr>
          </a:p>
        </p:txBody>
      </p:sp>
      <p:sp>
        <p:nvSpPr>
          <p:cNvPr id="3" name="Content Placeholder 2"/>
          <p:cNvSpPr>
            <a:spLocks noGrp="1"/>
          </p:cNvSpPr>
          <p:nvPr>
            <p:ph sz="quarter" idx="1"/>
          </p:nvPr>
        </p:nvSpPr>
        <p:spPr>
          <a:xfrm>
            <a:off x="457200" y="928670"/>
            <a:ext cx="8229600" cy="5032062"/>
          </a:xfrm>
        </p:spPr>
        <p:txBody>
          <a:bodyPr>
            <a:normAutofit/>
          </a:bodyPr>
          <a:lstStyle/>
          <a:p>
            <a:pPr algn="just">
              <a:buNone/>
            </a:pPr>
            <a:r>
              <a:rPr lang="en-IN" sz="1500" b="1" dirty="0">
                <a:latin typeface="Arial" pitchFamily="34" charset="0"/>
                <a:cs typeface="Arial" pitchFamily="34" charset="0"/>
              </a:rPr>
              <a:t>Enjoy complete compliance</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All statutory deductions for PF, ESI, Professional tax, IT, etc., are automatically updated by our payroll system as per the latest laws and amendments. The payroll management system provides you these features along with all required and customized reports:</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PF calculations with ECR generation</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ESI computations and </a:t>
            </a:r>
            <a:r>
              <a:rPr lang="en-IN" sz="1500" dirty="0" err="1">
                <a:latin typeface="Arial" pitchFamily="34" charset="0"/>
                <a:cs typeface="Arial" pitchFamily="34" charset="0"/>
              </a:rPr>
              <a:t>challans</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PT with all state-specific rules built in</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Comprehensive TDS (IT) calculations and </a:t>
            </a:r>
            <a:r>
              <a:rPr lang="en-IN" sz="1500" dirty="0" err="1">
                <a:latin typeface="Arial" pitchFamily="34" charset="0"/>
                <a:cs typeface="Arial" pitchFamily="34" charset="0"/>
              </a:rPr>
              <a:t>eTDS</a:t>
            </a:r>
            <a:r>
              <a:rPr lang="en-IN" sz="1500" dirty="0">
                <a:latin typeface="Arial" pitchFamily="34" charset="0"/>
                <a:cs typeface="Arial" pitchFamily="34" charset="0"/>
              </a:rPr>
              <a:t> returns</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One-click Form 24Q generation with automatic FVU validation</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Digitally signed Form 16 and 12BA generation</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Bonus calculations and reporting</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Labour Welfare Fund calculation and deductions</a:t>
            </a:r>
            <a:endParaRPr lang="en-US" sz="1500" dirty="0">
              <a:latin typeface="Arial" pitchFamily="34" charset="0"/>
              <a:cs typeface="Arial" pitchFamily="34" charset="0"/>
            </a:endParaRPr>
          </a:p>
          <a:p>
            <a:pPr algn="just">
              <a:buNone/>
            </a:pPr>
            <a:endParaRPr lang="en-US" sz="15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36"/>
            <a:ext cx="8229600" cy="428620"/>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Generate payroll reports</a:t>
            </a:r>
            <a:endParaRPr lang="en-US" sz="2000" b="1" dirty="0">
              <a:latin typeface="Calisto MT" pitchFamily="18" charset="0"/>
            </a:endParaRPr>
          </a:p>
        </p:txBody>
      </p:sp>
      <p:sp>
        <p:nvSpPr>
          <p:cNvPr id="3" name="Content Placeholder 2"/>
          <p:cNvSpPr>
            <a:spLocks noGrp="1"/>
          </p:cNvSpPr>
          <p:nvPr>
            <p:ph sz="quarter" idx="1"/>
          </p:nvPr>
        </p:nvSpPr>
        <p:spPr>
          <a:xfrm>
            <a:off x="457200" y="928670"/>
            <a:ext cx="8229600" cy="5032062"/>
          </a:xfrm>
        </p:spPr>
        <p:txBody>
          <a:bodyPr>
            <a:normAutofit/>
          </a:bodyPr>
          <a:lstStyle/>
          <a:p>
            <a:pPr marL="0" algn="just">
              <a:buNone/>
            </a:pPr>
            <a:r>
              <a:rPr lang="en-IN" sz="1500" dirty="0">
                <a:latin typeface="Arial" pitchFamily="34" charset="0"/>
                <a:cs typeface="Arial" pitchFamily="34" charset="0"/>
              </a:rPr>
              <a:t>Readymade and standard reports, including statutory reports.</a:t>
            </a:r>
          </a:p>
          <a:p>
            <a:pPr marL="0" algn="just">
              <a:buNone/>
            </a:pPr>
            <a:r>
              <a:rPr lang="en-IN" sz="1500" dirty="0">
                <a:latin typeface="Arial" pitchFamily="34" charset="0"/>
                <a:cs typeface="Arial" pitchFamily="34" charset="0"/>
              </a:rPr>
              <a:t>Our payroll management system provides you with multiple configuration parameters for the following reports:</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Reconciliation reports</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PT reports</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MIS reports</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Ad-hoc and user-defined reports</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Customizable payroll statement/ salary register/ wage register</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Reports under Shops &amp; Establishment Acts of various states</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Reports under CLRA Act of various states</a:t>
            </a:r>
            <a:endParaRPr lang="en-US" sz="1500"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42934"/>
          </a:xfrm>
          <a:ln/>
        </p:spPr>
        <p:style>
          <a:lnRef idx="2">
            <a:schemeClr val="accent2">
              <a:shade val="50000"/>
            </a:schemeClr>
          </a:lnRef>
          <a:fillRef idx="1">
            <a:schemeClr val="accent2"/>
          </a:fillRef>
          <a:effectRef idx="0">
            <a:schemeClr val="accent2"/>
          </a:effectRef>
          <a:fontRef idx="minor">
            <a:schemeClr val="lt1"/>
          </a:fontRef>
        </p:style>
        <p:txBody>
          <a:bodyPr anchor="t">
            <a:normAutofit fontScale="90000"/>
          </a:bodyPr>
          <a:lstStyle/>
          <a:p>
            <a:pPr algn="ctr"/>
            <a:r>
              <a:rPr lang="en-IN" sz="3500" b="1" dirty="0">
                <a:latin typeface="Calisto MT" pitchFamily="18" charset="0"/>
              </a:rPr>
              <a:t>Leave Management</a:t>
            </a:r>
            <a:endParaRPr lang="en-US" sz="3500" b="1" dirty="0">
              <a:latin typeface="Calisto MT" pitchFamily="18" charset="0"/>
            </a:endParaRPr>
          </a:p>
        </p:txBody>
      </p:sp>
      <p:sp>
        <p:nvSpPr>
          <p:cNvPr id="3" name="Content Placeholder 2"/>
          <p:cNvSpPr>
            <a:spLocks noGrp="1"/>
          </p:cNvSpPr>
          <p:nvPr>
            <p:ph sz="quarter" idx="1"/>
          </p:nvPr>
        </p:nvSpPr>
        <p:spPr>
          <a:xfrm>
            <a:off x="457200" y="1714488"/>
            <a:ext cx="8229600" cy="3786214"/>
          </a:xfrm>
        </p:spPr>
        <p:txBody>
          <a:bodyPr>
            <a:normAutofit/>
          </a:bodyPr>
          <a:lstStyle/>
          <a:p>
            <a:pPr marL="0">
              <a:buNone/>
            </a:pPr>
            <a:r>
              <a:rPr lang="en-IN" sz="1500" b="1" dirty="0">
                <a:latin typeface="Arial" pitchFamily="34" charset="0"/>
                <a:cs typeface="Arial" pitchFamily="34" charset="0"/>
              </a:rPr>
              <a:t>Create multiple leave types</a:t>
            </a:r>
            <a:endParaRPr lang="en-US" sz="1500" b="1" dirty="0">
              <a:latin typeface="Arial" pitchFamily="34" charset="0"/>
              <a:cs typeface="Arial" pitchFamily="34" charset="0"/>
            </a:endParaRPr>
          </a:p>
          <a:p>
            <a:pPr marL="0">
              <a:buNone/>
            </a:pPr>
            <a:r>
              <a:rPr lang="en-IN" sz="1500" dirty="0">
                <a:latin typeface="Arial" pitchFamily="34" charset="0"/>
                <a:cs typeface="Arial" pitchFamily="34" charset="0"/>
              </a:rPr>
              <a:t>Create any number of leave types and define leave policies for each type exclusively: earned leave, sick leave, casual leave, maternity leave, marriage leave, bereavement leave, etc.</a:t>
            </a:r>
          </a:p>
          <a:p>
            <a:pPr marL="0">
              <a:buNone/>
            </a:pPr>
            <a:endParaRPr lang="en-US" sz="1500" dirty="0">
              <a:latin typeface="Arial" pitchFamily="34" charset="0"/>
              <a:cs typeface="Arial" pitchFamily="34" charset="0"/>
            </a:endParaRPr>
          </a:p>
          <a:p>
            <a:pPr marL="0">
              <a:buNone/>
            </a:pPr>
            <a:r>
              <a:rPr lang="en-IN" sz="1500" b="1" dirty="0">
                <a:latin typeface="Arial" pitchFamily="34" charset="0"/>
                <a:cs typeface="Arial" pitchFamily="34" charset="0"/>
              </a:rPr>
              <a:t>Customize configure leave policies</a:t>
            </a:r>
            <a:endParaRPr lang="en-US" sz="1500" b="1" dirty="0">
              <a:latin typeface="Arial" pitchFamily="34" charset="0"/>
              <a:cs typeface="Arial" pitchFamily="34" charset="0"/>
            </a:endParaRPr>
          </a:p>
          <a:p>
            <a:pPr marL="0">
              <a:buNone/>
            </a:pPr>
            <a:r>
              <a:rPr lang="en-IN" sz="1500" dirty="0">
                <a:latin typeface="Arial" pitchFamily="34" charset="0"/>
                <a:cs typeface="Arial" pitchFamily="34" charset="0"/>
              </a:rPr>
              <a:t>Allows you to configure various types of leave policies like leave granting, leave availing restrictions, week end policies, leave pro rating, leave year end processing etc.</a:t>
            </a:r>
          </a:p>
          <a:p>
            <a:pPr marL="0">
              <a:buNone/>
            </a:pPr>
            <a:endParaRPr lang="en-US" sz="1500" dirty="0">
              <a:latin typeface="Arial" pitchFamily="34" charset="0"/>
              <a:cs typeface="Arial" pitchFamily="34" charset="0"/>
            </a:endParaRPr>
          </a:p>
          <a:p>
            <a:pPr marL="0">
              <a:buNone/>
            </a:pPr>
            <a:r>
              <a:rPr lang="en-IN" sz="1500" b="1" dirty="0">
                <a:latin typeface="Arial" pitchFamily="34" charset="0"/>
                <a:cs typeface="Arial" pitchFamily="34" charset="0"/>
              </a:rPr>
              <a:t>Access library of standard policies</a:t>
            </a:r>
            <a:endParaRPr lang="en-US" sz="1500" b="1" dirty="0">
              <a:latin typeface="Arial" pitchFamily="34" charset="0"/>
              <a:cs typeface="Arial" pitchFamily="34" charset="0"/>
            </a:endParaRPr>
          </a:p>
          <a:p>
            <a:pPr marL="0">
              <a:buNone/>
            </a:pPr>
            <a:r>
              <a:rPr lang="en-IN" sz="1500" dirty="0">
                <a:latin typeface="Arial" pitchFamily="34" charset="0"/>
                <a:cs typeface="Arial" pitchFamily="34" charset="0"/>
              </a:rPr>
              <a:t>Choose a policy from our library of standard leave policies, in case you don’t have a leave policy in place.</a:t>
            </a:r>
            <a:endParaRPr lang="en-US" sz="1500" dirty="0">
              <a:latin typeface="Arial" pitchFamily="34" charset="0"/>
              <a:cs typeface="Arial" pitchFamily="34" charset="0"/>
            </a:endParaRPr>
          </a:p>
          <a:p>
            <a:pPr marL="0">
              <a:buNone/>
            </a:pPr>
            <a:endParaRPr lang="en-US" sz="1500" dirty="0">
              <a:latin typeface="Arial" pitchFamily="34" charset="0"/>
              <a:cs typeface="Arial" pitchFamily="34" charset="0"/>
            </a:endParaRPr>
          </a:p>
        </p:txBody>
      </p:sp>
      <p:sp>
        <p:nvSpPr>
          <p:cNvPr id="4" name="TextBox 3"/>
          <p:cNvSpPr txBox="1"/>
          <p:nvPr/>
        </p:nvSpPr>
        <p:spPr>
          <a:xfrm>
            <a:off x="500034" y="1100064"/>
            <a:ext cx="814393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latin typeface="Calisto MT" pitchFamily="18" charset="0"/>
              </a:rPr>
              <a:t>Fully customizable leave policies</a:t>
            </a:r>
            <a:endParaRPr lang="en-US" sz="2000" b="1" dirty="0">
              <a:latin typeface="Calisto MT"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38896"/>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Holiday lists</a:t>
            </a:r>
            <a:endParaRPr lang="en-US" sz="2000" b="1" dirty="0">
              <a:latin typeface="Calisto MT" pitchFamily="18" charset="0"/>
            </a:endParaRPr>
          </a:p>
        </p:txBody>
      </p:sp>
      <p:sp>
        <p:nvSpPr>
          <p:cNvPr id="3" name="Content Placeholder 2"/>
          <p:cNvSpPr>
            <a:spLocks noGrp="1"/>
          </p:cNvSpPr>
          <p:nvPr>
            <p:ph sz="quarter" idx="1"/>
          </p:nvPr>
        </p:nvSpPr>
        <p:spPr>
          <a:xfrm>
            <a:off x="457200" y="1000108"/>
            <a:ext cx="8229600" cy="4960624"/>
          </a:xfrm>
        </p:spPr>
        <p:txBody>
          <a:bodyPr>
            <a:normAutofit/>
          </a:bodyPr>
          <a:lstStyle/>
          <a:p>
            <a:pPr marL="0" algn="just">
              <a:buNone/>
            </a:pPr>
            <a:r>
              <a:rPr lang="en-IN" sz="1500" b="1" dirty="0">
                <a:latin typeface="Arial" pitchFamily="34" charset="0"/>
                <a:cs typeface="Arial" pitchFamily="34" charset="0"/>
              </a:rPr>
              <a:t>Holiday lists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Create your own holiday list. You can also import your own holiday list from Excel.</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Create regional or location-based lists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You can create different holiday lists for different locations, if your organization is geographically distributed across states or countries.</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Add Restricted Holidays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You can also select and add Restricted Holidays (optional holidays) and set rules for these holidays according to your leave policy.</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Publish company’s holiday list</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Easily prepare and publish the company's holiday list, including both general and restricted holidays.</a:t>
            </a:r>
            <a:endParaRPr lang="en-US" sz="1500" dirty="0">
              <a:latin typeface="Arial" pitchFamily="34" charset="0"/>
              <a:cs typeface="Arial" pitchFamily="34" charset="0"/>
            </a:endParaRPr>
          </a:p>
          <a:p>
            <a:pPr marL="0" algn="just">
              <a:buNone/>
            </a:pPr>
            <a:endParaRPr lang="en-US" sz="15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28620"/>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Minimal leave-related tasks and queries</a:t>
            </a:r>
            <a:endParaRPr lang="en-US" sz="2000" b="1" dirty="0">
              <a:latin typeface="Calisto MT" pitchFamily="18" charset="0"/>
            </a:endParaRPr>
          </a:p>
        </p:txBody>
      </p:sp>
      <p:sp>
        <p:nvSpPr>
          <p:cNvPr id="3" name="Content Placeholder 2"/>
          <p:cNvSpPr>
            <a:spLocks noGrp="1"/>
          </p:cNvSpPr>
          <p:nvPr>
            <p:ph sz="quarter" idx="1"/>
          </p:nvPr>
        </p:nvSpPr>
        <p:spPr>
          <a:xfrm>
            <a:off x="428596" y="857232"/>
            <a:ext cx="8229600" cy="5429288"/>
          </a:xfrm>
        </p:spPr>
        <p:txBody>
          <a:bodyPr>
            <a:normAutofit/>
          </a:bodyPr>
          <a:lstStyle/>
          <a:p>
            <a:pPr marL="0" algn="just">
              <a:buNone/>
            </a:pPr>
            <a:r>
              <a:rPr lang="en-IN" sz="1400" b="1" dirty="0">
                <a:latin typeface="Arial" pitchFamily="34" charset="0"/>
                <a:cs typeface="Arial" pitchFamily="34" charset="0"/>
              </a:rPr>
              <a:t>Grant leaves automatically</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Grant leaves for eligible employees automatically on a monthly, quarterly, half-yearly or annual basis. </a:t>
            </a:r>
            <a:r>
              <a:rPr lang="en-IN" sz="1400" dirty="0" err="1">
                <a:latin typeface="Arial" pitchFamily="34" charset="0"/>
                <a:cs typeface="Arial" pitchFamily="34" charset="0"/>
              </a:rPr>
              <a:t>greytHR</a:t>
            </a:r>
            <a:r>
              <a:rPr lang="en-IN" sz="1400" dirty="0">
                <a:latin typeface="Arial" pitchFamily="34" charset="0"/>
                <a:cs typeface="Arial" pitchFamily="34" charset="0"/>
              </a:rPr>
              <a:t> brings you a powerful online leave management system that encompasses all leave-related concerns and queries. All leave transactions of an employee are tracked and leave balances, automatically updated.</a:t>
            </a:r>
          </a:p>
          <a:p>
            <a:pPr marL="0" algn="just">
              <a:buNone/>
            </a:pPr>
            <a:endParaRPr lang="en-US" sz="1400" dirty="0">
              <a:latin typeface="Arial" pitchFamily="34" charset="0"/>
              <a:cs typeface="Arial" pitchFamily="34" charset="0"/>
            </a:endParaRPr>
          </a:p>
          <a:p>
            <a:pPr marL="0" algn="just">
              <a:buNone/>
            </a:pPr>
            <a:r>
              <a:rPr lang="en-IN" sz="1400" b="1" dirty="0">
                <a:latin typeface="Arial" pitchFamily="34" charset="0"/>
                <a:cs typeface="Arial" pitchFamily="34" charset="0"/>
              </a:rPr>
              <a:t>Let employees and managers handle leave requests</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Our Employee Self Service (ESS) portal completely shifts the responsibility of applying for leave, its approval and rejection and comp-off granting to employees and their managers, respectively. </a:t>
            </a:r>
          </a:p>
          <a:p>
            <a:pPr marL="0" algn="just">
              <a:buNone/>
            </a:pPr>
            <a:endParaRPr lang="en-US" sz="1400" dirty="0">
              <a:latin typeface="Arial" pitchFamily="34" charset="0"/>
              <a:cs typeface="Arial" pitchFamily="34" charset="0"/>
            </a:endParaRPr>
          </a:p>
          <a:p>
            <a:pPr marL="0" algn="just">
              <a:buNone/>
            </a:pPr>
            <a:r>
              <a:rPr lang="en-IN" sz="1400" b="1" dirty="0">
                <a:latin typeface="Arial" pitchFamily="34" charset="0"/>
                <a:cs typeface="Arial" pitchFamily="34" charset="0"/>
              </a:rPr>
              <a:t>Focus more on strategic HR tasks</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Our ESS enables you to focus on more important strategic HR tasks while it takes care of:</a:t>
            </a:r>
            <a:endParaRPr lang="en-US" sz="1400" dirty="0">
              <a:latin typeface="Arial" pitchFamily="34" charset="0"/>
              <a:cs typeface="Arial" pitchFamily="34" charset="0"/>
            </a:endParaRPr>
          </a:p>
          <a:p>
            <a:pPr marL="273600" algn="just"/>
            <a:r>
              <a:rPr lang="en-IN" sz="1400" dirty="0">
                <a:latin typeface="Arial" pitchFamily="34" charset="0"/>
                <a:cs typeface="Arial" pitchFamily="34" charset="0"/>
              </a:rPr>
              <a:t>Online leave application, tracking and approval between employees and their managers with near-zero HR intervention</a:t>
            </a:r>
            <a:endParaRPr lang="en-US" sz="1400" dirty="0">
              <a:latin typeface="Arial" pitchFamily="34" charset="0"/>
              <a:cs typeface="Arial" pitchFamily="34" charset="0"/>
            </a:endParaRPr>
          </a:p>
          <a:p>
            <a:pPr marL="273600" algn="just"/>
            <a:r>
              <a:rPr lang="en-IN" sz="1400" dirty="0">
                <a:latin typeface="Arial" pitchFamily="34" charset="0"/>
                <a:cs typeface="Arial" pitchFamily="34" charset="0"/>
              </a:rPr>
              <a:t>Automatic tracking and updating of leave balances of all employees</a:t>
            </a:r>
          </a:p>
          <a:p>
            <a:pPr marL="0" lvl="0" algn="just">
              <a:buNone/>
            </a:pPr>
            <a:endParaRPr lang="en-US" sz="1400" dirty="0">
              <a:latin typeface="Arial" pitchFamily="34" charset="0"/>
              <a:cs typeface="Arial" pitchFamily="34" charset="0"/>
            </a:endParaRPr>
          </a:p>
          <a:p>
            <a:pPr marL="0" algn="just">
              <a:buNone/>
            </a:pPr>
            <a:r>
              <a:rPr lang="en-IN" sz="1400" b="1" dirty="0">
                <a:latin typeface="Arial" pitchFamily="34" charset="0"/>
                <a:cs typeface="Arial" pitchFamily="34" charset="0"/>
              </a:rPr>
              <a:t>Access leave reports </a:t>
            </a:r>
            <a:endParaRPr lang="en-US" sz="1400" b="1" dirty="0">
              <a:latin typeface="Arial" pitchFamily="34" charset="0"/>
              <a:cs typeface="Arial" pitchFamily="34" charset="0"/>
            </a:endParaRPr>
          </a:p>
          <a:p>
            <a:pPr marL="0" algn="just">
              <a:buNone/>
            </a:pPr>
            <a:r>
              <a:rPr lang="en-IN" sz="1400" dirty="0">
                <a:latin typeface="Arial" pitchFamily="34" charset="0"/>
                <a:cs typeface="Arial" pitchFamily="34" charset="0"/>
              </a:rPr>
              <a:t>Access and view built-in standard and statutory leave reports, such as Leave Availed Report, Negative Leave Balance Report, Leave Encashment Report, etc., from the Leave Reports Gallery.</a:t>
            </a:r>
            <a:endParaRPr lang="en-US" sz="14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53210"/>
          </a:xfrm>
        </p:spPr>
        <p:style>
          <a:lnRef idx="2">
            <a:schemeClr val="accent3">
              <a:shade val="50000"/>
            </a:schemeClr>
          </a:lnRef>
          <a:fillRef idx="1">
            <a:schemeClr val="accent3"/>
          </a:fillRef>
          <a:effectRef idx="0">
            <a:schemeClr val="accent3"/>
          </a:effectRef>
          <a:fontRef idx="minor">
            <a:schemeClr val="lt1"/>
          </a:fontRef>
        </p:style>
        <p:txBody>
          <a:bodyPr anchor="t">
            <a:normAutofit fontScale="90000"/>
          </a:bodyPr>
          <a:lstStyle/>
          <a:p>
            <a:pPr algn="ctr"/>
            <a:r>
              <a:rPr lang="en-US" sz="3500" b="1" dirty="0">
                <a:latin typeface="Calisto MT" pitchFamily="18" charset="0"/>
              </a:rPr>
              <a:t>PAYROLL SERVICES</a:t>
            </a:r>
          </a:p>
        </p:txBody>
      </p:sp>
      <p:sp>
        <p:nvSpPr>
          <p:cNvPr id="3" name="Content Placeholder 2"/>
          <p:cNvSpPr>
            <a:spLocks noGrp="1"/>
          </p:cNvSpPr>
          <p:nvPr>
            <p:ph sz="quarter" idx="1"/>
          </p:nvPr>
        </p:nvSpPr>
        <p:spPr>
          <a:xfrm>
            <a:off x="457200" y="1556792"/>
            <a:ext cx="8229600" cy="2922280"/>
          </a:xfrm>
        </p:spPr>
        <p:txBody>
          <a:bodyPr>
            <a:normAutofit/>
          </a:bodyPr>
          <a:lstStyle/>
          <a:p>
            <a:pPr marL="0" algn="just">
              <a:lnSpc>
                <a:spcPct val="150000"/>
              </a:lnSpc>
              <a:buNone/>
            </a:pPr>
            <a:r>
              <a:rPr lang="en-US" sz="2000" dirty="0">
                <a:latin typeface="Arial" pitchFamily="34" charset="0"/>
                <a:cs typeface="Arial" pitchFamily="34" charset="0"/>
              </a:rPr>
              <a:t>We offer a comprehensive payroll outsourcing services and help you to reduce the time spent on the administration by  handling all the compliance and administrative tasks of payroll management of your company. we have a team of experts in payroll compliance and </a:t>
            </a:r>
            <a:r>
              <a:rPr lang="en-US" sz="2000" dirty="0" err="1">
                <a:latin typeface="Arial" pitchFamily="34" charset="0"/>
                <a:cs typeface="Arial" pitchFamily="34" charset="0"/>
              </a:rPr>
              <a:t>labour</a:t>
            </a:r>
            <a:r>
              <a:rPr lang="en-US" sz="2000" dirty="0">
                <a:latin typeface="Arial" pitchFamily="34" charset="0"/>
                <a:cs typeface="Arial" pitchFamily="34" charset="0"/>
              </a:rPr>
              <a:t> laws and facilitate best service in your company's compliance and administrative tasks of payroll management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28628"/>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Leave year-end processing</a:t>
            </a:r>
            <a:endParaRPr lang="en-US" sz="2000" b="1" dirty="0">
              <a:latin typeface="Calisto MT" pitchFamily="18" charset="0"/>
            </a:endParaRPr>
          </a:p>
        </p:txBody>
      </p:sp>
      <p:sp>
        <p:nvSpPr>
          <p:cNvPr id="3" name="Content Placeholder 2"/>
          <p:cNvSpPr>
            <a:spLocks noGrp="1"/>
          </p:cNvSpPr>
          <p:nvPr>
            <p:ph sz="quarter" idx="1"/>
          </p:nvPr>
        </p:nvSpPr>
        <p:spPr>
          <a:xfrm>
            <a:off x="457200" y="928670"/>
            <a:ext cx="8229600" cy="5000660"/>
          </a:xfrm>
        </p:spPr>
        <p:txBody>
          <a:bodyPr>
            <a:normAutofit/>
          </a:bodyPr>
          <a:lstStyle/>
          <a:p>
            <a:pPr algn="just">
              <a:buNone/>
            </a:pPr>
            <a:r>
              <a:rPr lang="en-IN" sz="1500" b="1" dirty="0">
                <a:latin typeface="Arial" pitchFamily="34" charset="0"/>
                <a:cs typeface="Arial" pitchFamily="34" charset="0"/>
              </a:rPr>
              <a:t>Leave year-end processing need not mean extra work anymore.</a:t>
            </a:r>
            <a:endParaRPr lang="en-US" sz="1500" b="1" dirty="0">
              <a:latin typeface="Arial" pitchFamily="34" charset="0"/>
              <a:cs typeface="Arial" pitchFamily="34" charset="0"/>
            </a:endParaRPr>
          </a:p>
          <a:p>
            <a:pPr algn="just"/>
            <a:r>
              <a:rPr lang="en-IN" sz="1500" dirty="0">
                <a:latin typeface="Arial" pitchFamily="34" charset="0"/>
                <a:cs typeface="Arial" pitchFamily="34" charset="0"/>
              </a:rPr>
              <a:t>Automate leave lapsing, carry-forward and encashment, etc.</a:t>
            </a:r>
            <a:br>
              <a:rPr lang="en-IN" sz="1500" dirty="0">
                <a:latin typeface="Arial" pitchFamily="34" charset="0"/>
                <a:cs typeface="Arial" pitchFamily="34" charset="0"/>
              </a:rPr>
            </a:br>
            <a:r>
              <a:rPr lang="en-IN" sz="1500" dirty="0">
                <a:latin typeface="Arial" pitchFamily="34" charset="0"/>
                <a:cs typeface="Arial" pitchFamily="34" charset="0"/>
              </a:rPr>
              <a:t>With our easy-to-use leave year end process, complete the year-end processing to automatically compute leave lapses, carry-forwards, leave encashments, etc., for all employees as per your policy. Get accurate results and a smooth transition to the next leave year.</a:t>
            </a:r>
            <a:endParaRPr lang="en-US" sz="1500" dirty="0">
              <a:latin typeface="Arial" pitchFamily="34" charset="0"/>
              <a:cs typeface="Arial" pitchFamily="34" charset="0"/>
            </a:endParaRPr>
          </a:p>
          <a:p>
            <a:pPr algn="just"/>
            <a:r>
              <a:rPr lang="en-IN" sz="1500" dirty="0">
                <a:latin typeface="Arial" pitchFamily="34" charset="0"/>
                <a:cs typeface="Arial" pitchFamily="34" charset="0"/>
              </a:rPr>
              <a:t>Choose a year end process as per convenience.</a:t>
            </a:r>
            <a:br>
              <a:rPr lang="en-IN" sz="1500" dirty="0">
                <a:latin typeface="Arial" pitchFamily="34" charset="0"/>
                <a:cs typeface="Arial" pitchFamily="34" charset="0"/>
              </a:rPr>
            </a:br>
            <a:r>
              <a:rPr lang="en-IN" sz="1500" dirty="0">
                <a:latin typeface="Arial" pitchFamily="34" charset="0"/>
                <a:cs typeface="Arial" pitchFamily="34" charset="0"/>
              </a:rPr>
              <a:t>Choose from manual or automatic methods of leave year-end processing as per your convenience.</a:t>
            </a:r>
            <a:endParaRPr lang="en-US" sz="15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42934"/>
          </a:xfrm>
        </p:spPr>
        <p:style>
          <a:lnRef idx="2">
            <a:schemeClr val="accent2">
              <a:shade val="50000"/>
            </a:schemeClr>
          </a:lnRef>
          <a:fillRef idx="1">
            <a:schemeClr val="accent2"/>
          </a:fillRef>
          <a:effectRef idx="0">
            <a:schemeClr val="accent2"/>
          </a:effectRef>
          <a:fontRef idx="minor">
            <a:schemeClr val="lt1"/>
          </a:fontRef>
        </p:style>
        <p:txBody>
          <a:bodyPr anchor="t">
            <a:normAutofit fontScale="90000"/>
          </a:bodyPr>
          <a:lstStyle/>
          <a:p>
            <a:pPr algn="ctr"/>
            <a:r>
              <a:rPr lang="en-IN" sz="3500" b="1" dirty="0">
                <a:latin typeface="Calisto MT" pitchFamily="18" charset="0"/>
              </a:rPr>
              <a:t>EMPLOYEE SELF SERVICE Portal</a:t>
            </a:r>
            <a:endParaRPr lang="en-US" sz="3500" dirty="0">
              <a:latin typeface="Calisto MT" pitchFamily="18" charset="0"/>
            </a:endParaRPr>
          </a:p>
        </p:txBody>
      </p:sp>
      <p:sp>
        <p:nvSpPr>
          <p:cNvPr id="3" name="Content Placeholder 2"/>
          <p:cNvSpPr>
            <a:spLocks noGrp="1"/>
          </p:cNvSpPr>
          <p:nvPr>
            <p:ph sz="quarter" idx="1"/>
          </p:nvPr>
        </p:nvSpPr>
        <p:spPr>
          <a:xfrm>
            <a:off x="457200" y="1643050"/>
            <a:ext cx="8229600" cy="4714908"/>
          </a:xfrm>
        </p:spPr>
        <p:txBody>
          <a:bodyPr>
            <a:normAutofit fontScale="92500"/>
          </a:bodyPr>
          <a:lstStyle/>
          <a:p>
            <a:pPr marL="0">
              <a:buNone/>
            </a:pPr>
            <a:r>
              <a:rPr lang="en-IN" sz="1400" b="1" dirty="0">
                <a:latin typeface="Arial" pitchFamily="34" charset="0"/>
                <a:cs typeface="Arial" pitchFamily="34" charset="0"/>
              </a:rPr>
              <a:t>View your own information</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View your personal information, such as payslips, personal details, etc.</a:t>
            </a:r>
            <a:endParaRPr lang="en-US" sz="1400" dirty="0">
              <a:latin typeface="Arial" pitchFamily="34" charset="0"/>
              <a:cs typeface="Arial" pitchFamily="34" charset="0"/>
            </a:endParaRPr>
          </a:p>
          <a:p>
            <a:pPr marL="0">
              <a:buNone/>
            </a:pPr>
            <a:r>
              <a:rPr lang="en-IN" sz="1400" dirty="0">
                <a:latin typeface="Arial" pitchFamily="34" charset="0"/>
                <a:cs typeface="Arial" pitchFamily="34" charset="0"/>
              </a:rPr>
              <a:t> </a:t>
            </a:r>
            <a:endParaRPr lang="en-US" sz="1400" dirty="0">
              <a:latin typeface="Arial" pitchFamily="34" charset="0"/>
              <a:cs typeface="Arial" pitchFamily="34" charset="0"/>
            </a:endParaRPr>
          </a:p>
          <a:p>
            <a:pPr marL="0">
              <a:buNone/>
            </a:pPr>
            <a:r>
              <a:rPr lang="en-IN" sz="1400" b="1" dirty="0">
                <a:latin typeface="Arial" pitchFamily="34" charset="0"/>
                <a:cs typeface="Arial" pitchFamily="34" charset="0"/>
              </a:rPr>
              <a:t>View your official documents and letters</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Access, download and print any official documents and letters published onto the ESS by the HR or Payroll personnel for you.</a:t>
            </a:r>
          </a:p>
          <a:p>
            <a:pPr marL="0">
              <a:buNone/>
            </a:pPr>
            <a:endParaRPr lang="en-US" sz="1400" dirty="0">
              <a:latin typeface="Arial" pitchFamily="34" charset="0"/>
              <a:cs typeface="Arial" pitchFamily="34" charset="0"/>
            </a:endParaRPr>
          </a:p>
          <a:p>
            <a:pPr marL="0">
              <a:buNone/>
            </a:pPr>
            <a:r>
              <a:rPr lang="en-IN" sz="1400" b="1" dirty="0">
                <a:latin typeface="Arial" pitchFamily="34" charset="0"/>
                <a:cs typeface="Arial" pitchFamily="34" charset="0"/>
              </a:rPr>
              <a:t>View company policies and forms</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Access, download and print the latest company policies, forms and employee handbook published onto the ESS by the HR or Payroll personnel.</a:t>
            </a:r>
          </a:p>
          <a:p>
            <a:pPr marL="0">
              <a:buNone/>
            </a:pPr>
            <a:endParaRPr lang="en-US" sz="1400" dirty="0">
              <a:latin typeface="Arial" pitchFamily="34" charset="0"/>
              <a:cs typeface="Arial" pitchFamily="34" charset="0"/>
            </a:endParaRPr>
          </a:p>
          <a:p>
            <a:pPr marL="0">
              <a:buNone/>
            </a:pPr>
            <a:r>
              <a:rPr lang="en-IN" sz="1400" b="1" dirty="0">
                <a:latin typeface="Arial" pitchFamily="34" charset="0"/>
                <a:cs typeface="Arial" pitchFamily="34" charset="0"/>
              </a:rPr>
              <a:t>Leverage the power of social networking</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Just like any social network, view, like and comment on real-time company updates, events and news on our Social Feeds section. Appreciate colleagues, debate and discuss various topics with them and so on.</a:t>
            </a:r>
          </a:p>
          <a:p>
            <a:pPr marL="0">
              <a:buNone/>
            </a:pPr>
            <a:endParaRPr lang="en-US" sz="1400" dirty="0">
              <a:latin typeface="Arial" pitchFamily="34" charset="0"/>
              <a:cs typeface="Arial" pitchFamily="34" charset="0"/>
            </a:endParaRPr>
          </a:p>
          <a:p>
            <a:pPr marL="0">
              <a:buNone/>
            </a:pPr>
            <a:r>
              <a:rPr lang="en-IN" sz="1400" b="1" dirty="0">
                <a:latin typeface="Arial" pitchFamily="34" charset="0"/>
                <a:cs typeface="Arial" pitchFamily="34" charset="0"/>
              </a:rPr>
              <a:t>Search for and view employees</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Search for and view any employee-related information via the employee directory. The directory shows employee information, such as his/ her designation, reporting manager, email ID, photograph, extension, etc.</a:t>
            </a:r>
            <a:endParaRPr lang="en-US" sz="1400" dirty="0">
              <a:latin typeface="Arial" pitchFamily="34" charset="0"/>
              <a:cs typeface="Arial" pitchFamily="34" charset="0"/>
            </a:endParaRPr>
          </a:p>
          <a:p>
            <a:pPr marL="0">
              <a:buNone/>
            </a:pPr>
            <a:endParaRPr lang="en-US" sz="1400" dirty="0">
              <a:latin typeface="Arial" pitchFamily="34" charset="0"/>
              <a:cs typeface="Arial" pitchFamily="34" charset="0"/>
            </a:endParaRPr>
          </a:p>
        </p:txBody>
      </p:sp>
      <p:sp>
        <p:nvSpPr>
          <p:cNvPr id="4" name="TextBox 3"/>
          <p:cNvSpPr txBox="1"/>
          <p:nvPr/>
        </p:nvSpPr>
        <p:spPr>
          <a:xfrm>
            <a:off x="428596" y="1071546"/>
            <a:ext cx="8286808"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latin typeface="Calisto MT" pitchFamily="18" charset="0"/>
              </a:rPr>
              <a:t>ESS portal - General Activities</a:t>
            </a:r>
            <a:endParaRPr lang="en-US" sz="2000" b="1" dirty="0">
              <a:latin typeface="Calisto MT"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28620"/>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ESS portal - Payroll</a:t>
            </a:r>
            <a:endParaRPr lang="en-US" sz="2000" b="1" dirty="0">
              <a:latin typeface="Calisto MT" pitchFamily="18" charset="0"/>
            </a:endParaRPr>
          </a:p>
        </p:txBody>
      </p:sp>
      <p:sp>
        <p:nvSpPr>
          <p:cNvPr id="3" name="Content Placeholder 2"/>
          <p:cNvSpPr>
            <a:spLocks noGrp="1"/>
          </p:cNvSpPr>
          <p:nvPr>
            <p:ph sz="quarter" idx="1"/>
          </p:nvPr>
        </p:nvSpPr>
        <p:spPr>
          <a:xfrm>
            <a:off x="457200" y="928670"/>
            <a:ext cx="8229600" cy="5032062"/>
          </a:xfrm>
        </p:spPr>
        <p:txBody>
          <a:bodyPr>
            <a:normAutofit/>
          </a:bodyPr>
          <a:lstStyle/>
          <a:p>
            <a:pPr marL="0">
              <a:buNone/>
            </a:pPr>
            <a:r>
              <a:rPr lang="en-IN" sz="1500" b="1" dirty="0">
                <a:latin typeface="Arial" pitchFamily="34" charset="0"/>
                <a:cs typeface="Arial" pitchFamily="34" charset="0"/>
              </a:rPr>
              <a:t>View payroll information</a:t>
            </a:r>
            <a:endParaRPr lang="en-US" sz="1500" b="1" dirty="0">
              <a:latin typeface="Arial" pitchFamily="34" charset="0"/>
              <a:cs typeface="Arial" pitchFamily="34" charset="0"/>
            </a:endParaRPr>
          </a:p>
          <a:p>
            <a:pPr marL="0">
              <a:buNone/>
            </a:pPr>
            <a:r>
              <a:rPr lang="en-IN" sz="1500" dirty="0">
                <a:latin typeface="Arial" pitchFamily="34" charset="0"/>
                <a:cs typeface="Arial" pitchFamily="34" charset="0"/>
              </a:rPr>
              <a:t>View payslips, total earnings statements, Reimbursement statements and Reimbursement claims, and PF and YTD statements. Also, view details related to loans or advances like </a:t>
            </a:r>
            <a:r>
              <a:rPr lang="en-IN" sz="1500" dirty="0" err="1">
                <a:latin typeface="Arial" pitchFamily="34" charset="0"/>
                <a:cs typeface="Arial" pitchFamily="34" charset="0"/>
              </a:rPr>
              <a:t>installments</a:t>
            </a:r>
            <a:r>
              <a:rPr lang="en-IN" sz="1500" dirty="0">
                <a:latin typeface="Arial" pitchFamily="34" charset="0"/>
                <a:cs typeface="Arial" pitchFamily="34" charset="0"/>
              </a:rPr>
              <a:t> paid, balance payable, etc.</a:t>
            </a:r>
          </a:p>
          <a:p>
            <a:pPr marL="0">
              <a:buNone/>
            </a:pPr>
            <a:endParaRPr lang="en-US" sz="1500" dirty="0">
              <a:latin typeface="Arial" pitchFamily="34" charset="0"/>
              <a:cs typeface="Arial" pitchFamily="34" charset="0"/>
            </a:endParaRPr>
          </a:p>
          <a:p>
            <a:pPr marL="0">
              <a:buNone/>
            </a:pPr>
            <a:r>
              <a:rPr lang="en-IN" sz="1500" b="1" dirty="0">
                <a:latin typeface="Arial" pitchFamily="34" charset="0"/>
                <a:cs typeface="Arial" pitchFamily="34" charset="0"/>
              </a:rPr>
              <a:t>View and update tax-related information</a:t>
            </a:r>
            <a:endParaRPr lang="en-US" sz="1500" b="1" dirty="0">
              <a:latin typeface="Arial" pitchFamily="34" charset="0"/>
              <a:cs typeface="Arial" pitchFamily="34" charset="0"/>
            </a:endParaRPr>
          </a:p>
          <a:p>
            <a:pPr marL="0">
              <a:buNone/>
            </a:pPr>
            <a:r>
              <a:rPr lang="en-IN" sz="1500" dirty="0">
                <a:latin typeface="Arial" pitchFamily="34" charset="0"/>
                <a:cs typeface="Arial" pitchFamily="34" charset="0"/>
              </a:rPr>
              <a:t>View, upload and update income tax plans. Compare multiple income tax plans and submit the best tax-saving plan for payroll consideration. Upload and submit final IT Proof Of Investments.</a:t>
            </a:r>
          </a:p>
          <a:p>
            <a:pPr marL="0">
              <a:buNone/>
            </a:pPr>
            <a:endParaRPr lang="en-US" sz="1500" dirty="0">
              <a:latin typeface="Arial" pitchFamily="34" charset="0"/>
              <a:cs typeface="Arial" pitchFamily="34" charset="0"/>
            </a:endParaRPr>
          </a:p>
          <a:p>
            <a:pPr marL="0">
              <a:buNone/>
            </a:pPr>
            <a:r>
              <a:rPr lang="en-IN" sz="1500" b="1" dirty="0">
                <a:latin typeface="Arial" pitchFamily="34" charset="0"/>
                <a:cs typeface="Arial" pitchFamily="34" charset="0"/>
              </a:rPr>
              <a:t>Payroll inputs</a:t>
            </a:r>
            <a:endParaRPr lang="en-US" sz="1500" b="1" dirty="0">
              <a:latin typeface="Arial" pitchFamily="34" charset="0"/>
              <a:cs typeface="Arial" pitchFamily="34" charset="0"/>
            </a:endParaRPr>
          </a:p>
          <a:p>
            <a:pPr marL="0">
              <a:buNone/>
            </a:pPr>
            <a:r>
              <a:rPr lang="en-IN" sz="1500" dirty="0">
                <a:latin typeface="Arial" pitchFamily="34" charset="0"/>
                <a:cs typeface="Arial" pitchFamily="34" charset="0"/>
              </a:rPr>
              <a:t>Submit payroll inputs such as FBP, reimbursement claims, IT declaration and POI.</a:t>
            </a:r>
            <a:endParaRPr lang="en-US" sz="15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28620"/>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ESS portal - Leave</a:t>
            </a:r>
            <a:endParaRPr lang="en-US" sz="2000" b="1" dirty="0">
              <a:latin typeface="Calisto MT" pitchFamily="18" charset="0"/>
            </a:endParaRPr>
          </a:p>
        </p:txBody>
      </p:sp>
      <p:sp>
        <p:nvSpPr>
          <p:cNvPr id="3" name="Content Placeholder 2"/>
          <p:cNvSpPr>
            <a:spLocks noGrp="1"/>
          </p:cNvSpPr>
          <p:nvPr>
            <p:ph sz="quarter" idx="1"/>
          </p:nvPr>
        </p:nvSpPr>
        <p:spPr>
          <a:xfrm>
            <a:off x="457200" y="928670"/>
            <a:ext cx="8229600" cy="4286280"/>
          </a:xfrm>
        </p:spPr>
        <p:txBody>
          <a:bodyPr>
            <a:normAutofit/>
          </a:bodyPr>
          <a:lstStyle/>
          <a:p>
            <a:pPr marL="0" algn="just">
              <a:buNone/>
            </a:pPr>
            <a:r>
              <a:rPr lang="en-IN" sz="1500" b="1" dirty="0">
                <a:latin typeface="Arial" pitchFamily="34" charset="0"/>
                <a:cs typeface="Arial" pitchFamily="34" charset="0"/>
              </a:rPr>
              <a:t>View leave balances and holidays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View leave balances (across all leave types) and holiday details.</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Manage leave transactions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Employees and managers can apply for and approve or reject leaves/ restricted holidays, respectively, based on leave balances and project requirements.</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View team’s leave information</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Managers can view their team members’ leave-related information before approving or rejecting leave requests. They can also view the leave balance summary in a dashboard format.</a:t>
            </a:r>
            <a:endParaRPr lang="en-US" sz="15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28620"/>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ESS portal - Help Desk</a:t>
            </a:r>
            <a:endParaRPr lang="en-US" sz="2000" b="1" dirty="0">
              <a:latin typeface="Calisto MT" pitchFamily="18" charset="0"/>
            </a:endParaRPr>
          </a:p>
        </p:txBody>
      </p:sp>
      <p:sp>
        <p:nvSpPr>
          <p:cNvPr id="3" name="Content Placeholder 2"/>
          <p:cNvSpPr>
            <a:spLocks noGrp="1"/>
          </p:cNvSpPr>
          <p:nvPr>
            <p:ph sz="quarter" idx="1"/>
          </p:nvPr>
        </p:nvSpPr>
        <p:spPr>
          <a:xfrm>
            <a:off x="457200" y="857232"/>
            <a:ext cx="8229600" cy="5032062"/>
          </a:xfrm>
        </p:spPr>
        <p:txBody>
          <a:bodyPr>
            <a:normAutofit/>
          </a:bodyPr>
          <a:lstStyle/>
          <a:p>
            <a:pPr marL="0">
              <a:buNone/>
            </a:pPr>
            <a:r>
              <a:rPr lang="en-IN" sz="1400" b="1" dirty="0">
                <a:latin typeface="Arial" pitchFamily="34" charset="0"/>
                <a:cs typeface="Arial" pitchFamily="34" charset="0"/>
              </a:rPr>
              <a:t>Use as IT Help Desk</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Raise tickets for hardware or software requirements, internet or intranet access and access to other IT assets/ networks. These then reach the IT team for resolution.</a:t>
            </a:r>
          </a:p>
          <a:p>
            <a:pPr marL="0">
              <a:buNone/>
            </a:pPr>
            <a:endParaRPr lang="en-US" sz="1400" dirty="0">
              <a:latin typeface="Arial" pitchFamily="34" charset="0"/>
              <a:cs typeface="Arial" pitchFamily="34" charset="0"/>
            </a:endParaRPr>
          </a:p>
          <a:p>
            <a:pPr marL="0">
              <a:buNone/>
            </a:pPr>
            <a:r>
              <a:rPr lang="en-IN" sz="1400" b="1" dirty="0">
                <a:latin typeface="Arial" pitchFamily="34" charset="0"/>
                <a:cs typeface="Arial" pitchFamily="34" charset="0"/>
              </a:rPr>
              <a:t>Use as Admin Help Desk</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Raise tickets for facility management issues, such as cleanliness, air-conditioning, cafeteria or water dispensers.</a:t>
            </a:r>
          </a:p>
          <a:p>
            <a:pPr marL="0">
              <a:buNone/>
            </a:pPr>
            <a:endParaRPr lang="en-US" sz="1400" dirty="0">
              <a:latin typeface="Arial" pitchFamily="34" charset="0"/>
              <a:cs typeface="Arial" pitchFamily="34" charset="0"/>
            </a:endParaRPr>
          </a:p>
          <a:p>
            <a:pPr marL="0">
              <a:buNone/>
            </a:pPr>
            <a:r>
              <a:rPr lang="en-IN" sz="1400" b="1" dirty="0">
                <a:latin typeface="Arial" pitchFamily="34" charset="0"/>
                <a:cs typeface="Arial" pitchFamily="34" charset="0"/>
              </a:rPr>
              <a:t>Use for Recruitment needs</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Managers or department heads can easily and directly raise requests to the recruitment team to help fill open positions within the department.</a:t>
            </a:r>
          </a:p>
          <a:p>
            <a:pPr marL="0">
              <a:buNone/>
            </a:pPr>
            <a:endParaRPr lang="en-US" sz="1400" dirty="0">
              <a:latin typeface="Arial" pitchFamily="34" charset="0"/>
              <a:cs typeface="Arial" pitchFamily="34" charset="0"/>
            </a:endParaRPr>
          </a:p>
          <a:p>
            <a:pPr marL="0">
              <a:buNone/>
            </a:pPr>
            <a:r>
              <a:rPr lang="en-IN" sz="1400" b="1" dirty="0">
                <a:latin typeface="Arial" pitchFamily="34" charset="0"/>
                <a:cs typeface="Arial" pitchFamily="34" charset="0"/>
              </a:rPr>
              <a:t>Use as Accounts Help Desk</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Address queries and concerns related to TDS, loans or even the final settlement amount.</a:t>
            </a:r>
          </a:p>
          <a:p>
            <a:pPr marL="0">
              <a:buNone/>
            </a:pPr>
            <a:endParaRPr lang="en-US" sz="1400" dirty="0">
              <a:latin typeface="Arial" pitchFamily="34" charset="0"/>
              <a:cs typeface="Arial" pitchFamily="34" charset="0"/>
            </a:endParaRPr>
          </a:p>
          <a:p>
            <a:pPr marL="0">
              <a:buNone/>
            </a:pPr>
            <a:r>
              <a:rPr lang="en-IN" sz="1400" b="1" dirty="0">
                <a:latin typeface="Arial" pitchFamily="34" charset="0"/>
                <a:cs typeface="Arial" pitchFamily="34" charset="0"/>
              </a:rPr>
              <a:t>Use as HR Help Desk</a:t>
            </a:r>
            <a:endParaRPr lang="en-US" sz="1400" b="1" dirty="0">
              <a:latin typeface="Arial" pitchFamily="34" charset="0"/>
              <a:cs typeface="Arial" pitchFamily="34" charset="0"/>
            </a:endParaRPr>
          </a:p>
          <a:p>
            <a:pPr marL="0">
              <a:buNone/>
            </a:pPr>
            <a:r>
              <a:rPr lang="en-IN" sz="1400" dirty="0">
                <a:latin typeface="Arial" pitchFamily="34" charset="0"/>
                <a:cs typeface="Arial" pitchFamily="34" charset="0"/>
              </a:rPr>
              <a:t>Raise HR queries, concerns and requirements via the Help Desk without mailing or meeting them in person.</a:t>
            </a:r>
            <a:endParaRPr lang="en-US" sz="14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8864"/>
            <a:ext cx="8229600" cy="796086"/>
          </a:xfrm>
        </p:spPr>
        <p:txBody>
          <a:bodyPr>
            <a:normAutofit fontScale="90000"/>
          </a:bodyPr>
          <a:lstStyle/>
          <a:p>
            <a:pPr algn="ctr"/>
            <a:r>
              <a:rPr lang="en-US" sz="5400" b="1" cap="all" dirty="0">
                <a:ln w="0"/>
                <a:solidFill>
                  <a:schemeClr val="tx1">
                    <a:lumMod val="65000"/>
                    <a:lumOff val="35000"/>
                  </a:schemeClr>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Thank You </a:t>
            </a:r>
            <a:endParaRPr lang="en-US" dirty="0"/>
          </a:p>
        </p:txBody>
      </p:sp>
      <p:sp>
        <p:nvSpPr>
          <p:cNvPr id="4" name="TextBox 3"/>
          <p:cNvSpPr txBox="1"/>
          <p:nvPr/>
        </p:nvSpPr>
        <p:spPr>
          <a:xfrm>
            <a:off x="714348" y="5500702"/>
            <a:ext cx="7786742" cy="1123384"/>
          </a:xfrm>
          <a:prstGeom prst="rect">
            <a:avLst/>
          </a:prstGeom>
          <a:noFill/>
        </p:spPr>
        <p:txBody>
          <a:bodyPr wrap="square" rtlCol="0">
            <a:spAutoFit/>
          </a:bodyPr>
          <a:lstStyle/>
          <a:p>
            <a:pPr algn="ctr"/>
            <a:r>
              <a:rPr lang="en-US" sz="2200" b="1" dirty="0">
                <a:solidFill>
                  <a:srgbClr val="C00000"/>
                </a:solidFill>
                <a:latin typeface="Calisto MT" pitchFamily="18" charset="0"/>
              </a:rPr>
              <a:t>M&amp;HR Solutions Private Limited</a:t>
            </a:r>
          </a:p>
          <a:p>
            <a:pPr algn="ctr"/>
            <a:r>
              <a:rPr lang="en-US" sz="1500" dirty="0">
                <a:latin typeface="Arial" pitchFamily="34" charset="0"/>
                <a:cs typeface="Arial" pitchFamily="34" charset="0"/>
              </a:rPr>
              <a:t>No. 326, 2nd Floor, Opp. Syndicate Bank,</a:t>
            </a:r>
            <a:br>
              <a:rPr lang="en-US" sz="1500" dirty="0">
                <a:latin typeface="Arial" pitchFamily="34" charset="0"/>
                <a:cs typeface="Arial" pitchFamily="34" charset="0"/>
              </a:rPr>
            </a:br>
            <a:r>
              <a:rPr lang="en-US" sz="1500" dirty="0">
                <a:latin typeface="Arial" pitchFamily="34" charset="0"/>
                <a:cs typeface="Arial" pitchFamily="34" charset="0"/>
              </a:rPr>
              <a:t>Near Dr. AIT College, </a:t>
            </a:r>
            <a:r>
              <a:rPr lang="en-US" sz="1500" dirty="0" err="1">
                <a:latin typeface="Arial" pitchFamily="34" charset="0"/>
                <a:cs typeface="Arial" pitchFamily="34" charset="0"/>
              </a:rPr>
              <a:t>Kengunte</a:t>
            </a:r>
            <a:r>
              <a:rPr lang="en-US" sz="1500" dirty="0">
                <a:latin typeface="Arial" pitchFamily="34" charset="0"/>
                <a:cs typeface="Arial" pitchFamily="34" charset="0"/>
              </a:rPr>
              <a:t>, </a:t>
            </a:r>
            <a:r>
              <a:rPr lang="en-US" sz="1500" dirty="0" err="1">
                <a:latin typeface="Arial" pitchFamily="34" charset="0"/>
                <a:cs typeface="Arial" pitchFamily="34" charset="0"/>
              </a:rPr>
              <a:t>Mallathahalli</a:t>
            </a:r>
            <a:r>
              <a:rPr lang="en-US" sz="1500" dirty="0">
                <a:latin typeface="Arial" pitchFamily="34" charset="0"/>
                <a:cs typeface="Arial" pitchFamily="34" charset="0"/>
              </a:rPr>
              <a:t>, Bangalore - 560 056,</a:t>
            </a:r>
            <a:br>
              <a:rPr lang="en-US" sz="1500" dirty="0">
                <a:latin typeface="Arial" pitchFamily="34" charset="0"/>
                <a:cs typeface="Arial" pitchFamily="34" charset="0"/>
              </a:rPr>
            </a:br>
            <a:r>
              <a:rPr lang="en-US" sz="1500" dirty="0">
                <a:latin typeface="Arial" pitchFamily="34" charset="0"/>
                <a:cs typeface="Arial" pitchFamily="34" charset="0"/>
              </a:rPr>
              <a:t>Email: hrniratanka@mhrspl.com, Phone : 080-23213710, Mob: 9980066890</a:t>
            </a:r>
          </a:p>
        </p:txBody>
      </p:sp>
      <p:pic>
        <p:nvPicPr>
          <p:cNvPr id="5" name="Picture 4" descr="Payroll.jpg"/>
          <p:cNvPicPr>
            <a:picLocks noChangeAspect="1"/>
          </p:cNvPicPr>
          <p:nvPr/>
        </p:nvPicPr>
        <p:blipFill>
          <a:blip r:embed="rId2"/>
          <a:stretch>
            <a:fillRect/>
          </a:stretch>
        </p:blipFill>
        <p:spPr>
          <a:xfrm>
            <a:off x="2428860" y="122691"/>
            <a:ext cx="4188240" cy="43064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85728"/>
            <a:ext cx="8229600" cy="757230"/>
          </a:xfrm>
        </p:spPr>
        <p:style>
          <a:lnRef idx="3">
            <a:schemeClr val="lt1"/>
          </a:lnRef>
          <a:fillRef idx="1">
            <a:schemeClr val="accent1"/>
          </a:fillRef>
          <a:effectRef idx="1">
            <a:schemeClr val="accent1"/>
          </a:effectRef>
          <a:fontRef idx="minor">
            <a:schemeClr val="lt1"/>
          </a:fontRef>
        </p:style>
        <p:txBody>
          <a:bodyPr anchor="ctr">
            <a:normAutofit fontScale="85000" lnSpcReduction="10000"/>
          </a:bodyPr>
          <a:lstStyle/>
          <a:p>
            <a:pPr algn="ctr">
              <a:buNone/>
            </a:pPr>
            <a:r>
              <a:rPr lang="en-US" sz="2000" dirty="0">
                <a:latin typeface="Calisto MT" pitchFamily="18" charset="0"/>
              </a:rPr>
              <a:t>EVERYTHING ABOUT YOUR PAYROLL SERVICES AT YOUR FINGERTIPS. BE IT PAYSLIP, TAX WORKINGS,SAVINGS DECLARATION ETC.</a:t>
            </a:r>
          </a:p>
        </p:txBody>
      </p:sp>
      <p:sp>
        <p:nvSpPr>
          <p:cNvPr id="4" name="TextBox 3"/>
          <p:cNvSpPr txBox="1"/>
          <p:nvPr/>
        </p:nvSpPr>
        <p:spPr>
          <a:xfrm>
            <a:off x="428596" y="1413063"/>
            <a:ext cx="8286808" cy="4031873"/>
          </a:xfrm>
          <a:prstGeom prst="rect">
            <a:avLst/>
          </a:prstGeom>
          <a:noFill/>
        </p:spPr>
        <p:txBody>
          <a:bodyPr wrap="square" rtlCol="0">
            <a:spAutoFit/>
          </a:bodyPr>
          <a:lstStyle/>
          <a:p>
            <a:pPr marL="342900" indent="-342900" algn="just"/>
            <a:r>
              <a:rPr lang="en-US" sz="1600" b="1" dirty="0">
                <a:latin typeface="Arial" pitchFamily="34" charset="0"/>
                <a:cs typeface="Arial" pitchFamily="34" charset="0"/>
              </a:rPr>
              <a:t>One time activity </a:t>
            </a:r>
          </a:p>
          <a:p>
            <a:pPr marL="342900" indent="-342900" algn="just">
              <a:buFont typeface="+mj-lt"/>
              <a:buAutoNum type="arabicPeriod"/>
            </a:pPr>
            <a:r>
              <a:rPr lang="en-US" sz="1600" dirty="0">
                <a:latin typeface="Arial" pitchFamily="34" charset="0"/>
                <a:cs typeface="Arial" pitchFamily="34" charset="0"/>
              </a:rPr>
              <a:t>Uploading all employee demographic details in the portal</a:t>
            </a:r>
          </a:p>
          <a:p>
            <a:pPr marL="342900" indent="-342900" algn="just">
              <a:buFont typeface="+mj-lt"/>
              <a:buAutoNum type="arabicPeriod"/>
            </a:pPr>
            <a:r>
              <a:rPr lang="en-US" sz="1600" dirty="0">
                <a:latin typeface="Arial" pitchFamily="34" charset="0"/>
                <a:cs typeface="Arial" pitchFamily="34" charset="0"/>
              </a:rPr>
              <a:t>Uploading salary structure to the portal</a:t>
            </a:r>
          </a:p>
          <a:p>
            <a:pPr marL="342900" indent="-342900" algn="just">
              <a:buFont typeface="+mj-lt"/>
              <a:buAutoNum type="arabicPeriod"/>
            </a:pPr>
            <a:r>
              <a:rPr lang="en-US" sz="1600" dirty="0">
                <a:latin typeface="Arial" pitchFamily="34" charset="0"/>
                <a:cs typeface="Arial" pitchFamily="34" charset="0"/>
              </a:rPr>
              <a:t>Collecting income tax deduction declaration from all the employees</a:t>
            </a:r>
          </a:p>
          <a:p>
            <a:pPr marL="342900" indent="-342900" algn="just"/>
            <a:endParaRPr lang="en-US" sz="1600" b="1" dirty="0">
              <a:latin typeface="Arial" pitchFamily="34" charset="0"/>
              <a:cs typeface="Arial" pitchFamily="34" charset="0"/>
            </a:endParaRPr>
          </a:p>
          <a:p>
            <a:pPr marL="342900" indent="-342900" algn="just"/>
            <a:r>
              <a:rPr lang="en-US" sz="1600" b="1" dirty="0">
                <a:latin typeface="Arial" pitchFamily="34" charset="0"/>
                <a:cs typeface="Arial" pitchFamily="34" charset="0"/>
              </a:rPr>
              <a:t>Recurring </a:t>
            </a:r>
          </a:p>
          <a:p>
            <a:pPr marL="342900" indent="-342900" algn="just">
              <a:buFont typeface="+mj-lt"/>
              <a:buAutoNum type="arabicPeriod"/>
            </a:pPr>
            <a:r>
              <a:rPr lang="en-US" sz="1600" dirty="0">
                <a:latin typeface="Arial" pitchFamily="34" charset="0"/>
                <a:cs typeface="Arial" pitchFamily="34" charset="0"/>
              </a:rPr>
              <a:t>Collecting employee attendance details from the company, new employee add, any employee quit etc.</a:t>
            </a:r>
          </a:p>
          <a:p>
            <a:pPr marL="342900" indent="-342900" algn="just">
              <a:buFont typeface="+mj-lt"/>
              <a:buAutoNum type="arabicPeriod"/>
            </a:pPr>
            <a:r>
              <a:rPr lang="en-US" sz="1600" dirty="0" err="1">
                <a:latin typeface="Arial" pitchFamily="34" charset="0"/>
                <a:cs typeface="Arial" pitchFamily="34" charset="0"/>
              </a:rPr>
              <a:t>Liason</a:t>
            </a:r>
            <a:r>
              <a:rPr lang="en-US" sz="1600" dirty="0">
                <a:latin typeface="Arial" pitchFamily="34" charset="0"/>
                <a:cs typeface="Arial" pitchFamily="34" charset="0"/>
              </a:rPr>
              <a:t> with company contact for any changes in salary structure, bonus etc. </a:t>
            </a:r>
          </a:p>
          <a:p>
            <a:pPr marL="342900" indent="-342900" algn="just">
              <a:buFont typeface="+mj-lt"/>
              <a:buAutoNum type="arabicPeriod"/>
            </a:pPr>
            <a:r>
              <a:rPr lang="en-US" sz="1600" dirty="0">
                <a:latin typeface="Arial" pitchFamily="34" charset="0"/>
                <a:cs typeface="Arial" pitchFamily="34" charset="0"/>
              </a:rPr>
              <a:t>Sharing monthly </a:t>
            </a:r>
            <a:r>
              <a:rPr lang="en-US" sz="1600" dirty="0" err="1">
                <a:latin typeface="Arial" pitchFamily="34" charset="0"/>
                <a:cs typeface="Arial" pitchFamily="34" charset="0"/>
              </a:rPr>
              <a:t>payslips</a:t>
            </a:r>
            <a:r>
              <a:rPr lang="en-US" sz="1600" dirty="0">
                <a:latin typeface="Arial" pitchFamily="34" charset="0"/>
                <a:cs typeface="Arial" pitchFamily="34" charset="0"/>
              </a:rPr>
              <a:t> to employees through the portal</a:t>
            </a:r>
          </a:p>
          <a:p>
            <a:pPr marL="342900" indent="-342900" algn="just">
              <a:buFont typeface="+mj-lt"/>
              <a:buAutoNum type="arabicPeriod"/>
            </a:pPr>
            <a:r>
              <a:rPr lang="en-US" sz="1600" dirty="0">
                <a:latin typeface="Arial" pitchFamily="34" charset="0"/>
                <a:cs typeface="Arial" pitchFamily="34" charset="0"/>
              </a:rPr>
              <a:t>Sharing Income tax computation sheet through the portal</a:t>
            </a:r>
          </a:p>
          <a:p>
            <a:pPr marL="342900" indent="-342900" algn="just">
              <a:buFont typeface="+mj-lt"/>
              <a:buAutoNum type="arabicPeriod"/>
            </a:pPr>
            <a:r>
              <a:rPr lang="en-US" sz="1600" dirty="0">
                <a:latin typeface="Arial" pitchFamily="34" charset="0"/>
                <a:cs typeface="Arial" pitchFamily="34" charset="0"/>
              </a:rPr>
              <a:t>Remittance of statutory dues to govt. authorities like income tax (TDS), profession tax, provident fund, ESI</a:t>
            </a:r>
          </a:p>
          <a:p>
            <a:pPr marL="342900" indent="-342900" algn="just">
              <a:buFont typeface="+mj-lt"/>
              <a:buAutoNum type="arabicPeriod"/>
            </a:pPr>
            <a:r>
              <a:rPr lang="en-US" sz="1600" dirty="0">
                <a:latin typeface="Arial" pitchFamily="34" charset="0"/>
                <a:cs typeface="Arial" pitchFamily="34" charset="0"/>
              </a:rPr>
              <a:t>Filing monthly/quarterly/annual statutory returns for all statutory obligations</a:t>
            </a:r>
          </a:p>
          <a:p>
            <a:pPr marL="342900" indent="-342900" algn="just">
              <a:buFont typeface="+mj-lt"/>
              <a:buAutoNum type="arabicPeriod"/>
            </a:pPr>
            <a:r>
              <a:rPr lang="en-US" sz="1600" dirty="0">
                <a:latin typeface="Arial" pitchFamily="34" charset="0"/>
                <a:cs typeface="Arial" pitchFamily="34" charset="0"/>
              </a:rPr>
              <a:t>Issuing of annual form 16 (Salary certificate) to employees</a:t>
            </a:r>
          </a:p>
          <a:p>
            <a:pPr marL="342900" indent="-342900" algn="just">
              <a:buFont typeface="+mj-lt"/>
              <a:buAutoNum type="arabicPeriod"/>
            </a:pPr>
            <a:r>
              <a:rPr lang="en-US" sz="1600" dirty="0">
                <a:latin typeface="Arial" pitchFamily="34" charset="0"/>
                <a:cs typeface="Arial" pitchFamily="34" charset="0"/>
              </a:rPr>
              <a:t>Crediting salary to employee bank account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42934"/>
          </a:xfrm>
        </p:spPr>
        <p:style>
          <a:lnRef idx="2">
            <a:schemeClr val="accent2">
              <a:shade val="50000"/>
            </a:schemeClr>
          </a:lnRef>
          <a:fillRef idx="1">
            <a:schemeClr val="accent2"/>
          </a:fillRef>
          <a:effectRef idx="0">
            <a:schemeClr val="accent2"/>
          </a:effectRef>
          <a:fontRef idx="minor">
            <a:schemeClr val="lt1"/>
          </a:fontRef>
        </p:style>
        <p:txBody>
          <a:bodyPr anchor="t">
            <a:normAutofit fontScale="90000"/>
          </a:bodyPr>
          <a:lstStyle/>
          <a:p>
            <a:pPr algn="ctr"/>
            <a:r>
              <a:rPr lang="en-US" sz="3500" b="1" dirty="0">
                <a:latin typeface="Calisto MT" pitchFamily="18" charset="0"/>
              </a:rPr>
              <a:t>INCLUSIVE CONTROLS</a:t>
            </a:r>
          </a:p>
        </p:txBody>
      </p:sp>
      <p:sp>
        <p:nvSpPr>
          <p:cNvPr id="3" name="Content Placeholder 2"/>
          <p:cNvSpPr>
            <a:spLocks noGrp="1"/>
          </p:cNvSpPr>
          <p:nvPr>
            <p:ph sz="quarter" idx="1"/>
          </p:nvPr>
        </p:nvSpPr>
        <p:spPr>
          <a:xfrm>
            <a:off x="457200" y="5357826"/>
            <a:ext cx="8229600" cy="636264"/>
          </a:xfrm>
        </p:spPr>
        <p:txBody>
          <a:bodyPr>
            <a:normAutofit/>
          </a:bodyPr>
          <a:lstStyle/>
          <a:p>
            <a:pPr marL="0" algn="ctr">
              <a:buNone/>
            </a:pPr>
            <a:r>
              <a:rPr lang="en-US" sz="1500" dirty="0">
                <a:latin typeface="Arial" pitchFamily="34" charset="0"/>
                <a:cs typeface="Arial" pitchFamily="34" charset="0"/>
              </a:rPr>
              <a:t>Manage multiple payroll controls; be it head count, compensation changes, deduction, payment, or compliance reassurances.</a:t>
            </a:r>
          </a:p>
        </p:txBody>
      </p:sp>
      <p:pic>
        <p:nvPicPr>
          <p:cNvPr id="4" name="Picture 3" descr="books-business-computer-connection-459654.jpg"/>
          <p:cNvPicPr>
            <a:picLocks noChangeAspect="1"/>
          </p:cNvPicPr>
          <p:nvPr/>
        </p:nvPicPr>
        <p:blipFill>
          <a:blip r:embed="rId2" cstate="print"/>
          <a:stretch>
            <a:fillRect/>
          </a:stretch>
        </p:blipFill>
        <p:spPr>
          <a:xfrm>
            <a:off x="1500166" y="1142983"/>
            <a:ext cx="6215106" cy="41434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714372"/>
          </a:xfrm>
          <a:ln/>
        </p:spPr>
        <p:style>
          <a:lnRef idx="2">
            <a:schemeClr val="accent2">
              <a:shade val="50000"/>
            </a:schemeClr>
          </a:lnRef>
          <a:fillRef idx="1">
            <a:schemeClr val="accent2"/>
          </a:fillRef>
          <a:effectRef idx="0">
            <a:schemeClr val="accent2"/>
          </a:effectRef>
          <a:fontRef idx="minor">
            <a:schemeClr val="lt1"/>
          </a:fontRef>
        </p:style>
        <p:txBody>
          <a:bodyPr anchor="t">
            <a:normAutofit/>
          </a:bodyPr>
          <a:lstStyle/>
          <a:p>
            <a:pPr algn="ctr"/>
            <a:r>
              <a:rPr lang="en-US" sz="3500" b="1" dirty="0">
                <a:latin typeface="Calisto MT" pitchFamily="18" charset="0"/>
              </a:rPr>
              <a:t>AVAILABLE ON MOBILE</a:t>
            </a:r>
          </a:p>
        </p:txBody>
      </p:sp>
      <p:sp>
        <p:nvSpPr>
          <p:cNvPr id="3" name="Content Placeholder 2"/>
          <p:cNvSpPr>
            <a:spLocks noGrp="1"/>
          </p:cNvSpPr>
          <p:nvPr>
            <p:ph sz="quarter" idx="1"/>
          </p:nvPr>
        </p:nvSpPr>
        <p:spPr>
          <a:xfrm>
            <a:off x="457200" y="5578818"/>
            <a:ext cx="8229600" cy="636264"/>
          </a:xfrm>
        </p:spPr>
        <p:txBody>
          <a:bodyPr>
            <a:normAutofit/>
          </a:bodyPr>
          <a:lstStyle/>
          <a:p>
            <a:pPr marL="0" algn="ctr">
              <a:buNone/>
            </a:pPr>
            <a:r>
              <a:rPr lang="en-US" sz="1500" dirty="0">
                <a:latin typeface="Arial" pitchFamily="34" charset="0"/>
                <a:cs typeface="Arial" pitchFamily="34" charset="0"/>
              </a:rPr>
              <a:t>Everything you need to know about your Payroll readily available on your mobile device. Whether it be </a:t>
            </a:r>
            <a:r>
              <a:rPr lang="en-US" sz="1500" dirty="0" err="1">
                <a:latin typeface="Arial" pitchFamily="34" charset="0"/>
                <a:cs typeface="Arial" pitchFamily="34" charset="0"/>
              </a:rPr>
              <a:t>Payslip</a:t>
            </a:r>
            <a:r>
              <a:rPr lang="en-US" sz="1500" dirty="0">
                <a:latin typeface="Arial" pitchFamily="34" charset="0"/>
                <a:cs typeface="Arial" pitchFamily="34" charset="0"/>
              </a:rPr>
              <a:t>, Tax workings, or etc.</a:t>
            </a:r>
          </a:p>
        </p:txBody>
      </p:sp>
      <p:pic>
        <p:nvPicPr>
          <p:cNvPr id="4" name="Picture 3" descr="person-s-hands-on-top-of-macbook-air-1181307.jpg"/>
          <p:cNvPicPr>
            <a:picLocks noChangeAspect="1"/>
          </p:cNvPicPr>
          <p:nvPr/>
        </p:nvPicPr>
        <p:blipFill>
          <a:blip r:embed="rId2" cstate="print"/>
          <a:stretch>
            <a:fillRect/>
          </a:stretch>
        </p:blipFill>
        <p:spPr>
          <a:xfrm>
            <a:off x="1428728" y="1189724"/>
            <a:ext cx="6357982" cy="42442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61228"/>
          </a:xfrm>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IN" sz="3500" b="1" dirty="0">
                <a:latin typeface="Calisto MT" pitchFamily="18" charset="0"/>
              </a:rPr>
              <a:t>Core HR Management</a:t>
            </a:r>
            <a:endParaRPr lang="en-US" sz="3500" b="1" dirty="0">
              <a:latin typeface="Calisto MT" pitchFamily="18" charset="0"/>
            </a:endParaRPr>
          </a:p>
        </p:txBody>
      </p:sp>
      <p:sp>
        <p:nvSpPr>
          <p:cNvPr id="5" name="Content Placeholder 4"/>
          <p:cNvSpPr>
            <a:spLocks noGrp="1"/>
          </p:cNvSpPr>
          <p:nvPr>
            <p:ph sz="quarter" idx="1"/>
          </p:nvPr>
        </p:nvSpPr>
        <p:spPr>
          <a:xfrm>
            <a:off x="457200" y="1500174"/>
            <a:ext cx="8229600" cy="5072098"/>
          </a:xfrm>
        </p:spPr>
        <p:txBody>
          <a:bodyPr lIns="108000" bIns="72000" anchor="t">
            <a:noAutofit/>
          </a:bodyPr>
          <a:lstStyle/>
          <a:p>
            <a:pPr marL="0" algn="just">
              <a:buNone/>
            </a:pPr>
            <a:r>
              <a:rPr lang="en-IN" sz="1200" b="1" dirty="0">
                <a:latin typeface="Arial" pitchFamily="34" charset="0"/>
                <a:cs typeface="Arial" pitchFamily="34" charset="0"/>
              </a:rPr>
              <a:t>Capture all employee data</a:t>
            </a:r>
            <a:endParaRPr lang="en-US" sz="1200" b="1" dirty="0">
              <a:latin typeface="Arial" pitchFamily="34" charset="0"/>
              <a:cs typeface="Arial" pitchFamily="34" charset="0"/>
            </a:endParaRPr>
          </a:p>
          <a:p>
            <a:pPr marL="0" algn="just">
              <a:buNone/>
            </a:pPr>
            <a:r>
              <a:rPr lang="en-IN" sz="1200" dirty="0">
                <a:latin typeface="Arial" pitchFamily="34" charset="0"/>
                <a:cs typeface="Arial" pitchFamily="34" charset="0"/>
              </a:rPr>
              <a:t>Easy tools to carry out various employee lifecycle activities, such as addition, confirmation, resignation, etc. and maintain complete work history.</a:t>
            </a:r>
          </a:p>
          <a:p>
            <a:pPr marL="0" algn="just">
              <a:buNone/>
            </a:pPr>
            <a:endParaRPr lang="en-US" sz="1200" dirty="0">
              <a:latin typeface="Arial" pitchFamily="34" charset="0"/>
              <a:cs typeface="Arial" pitchFamily="34" charset="0"/>
            </a:endParaRPr>
          </a:p>
          <a:p>
            <a:pPr marL="0" algn="just">
              <a:buNone/>
            </a:pPr>
            <a:r>
              <a:rPr lang="en-IN" sz="1200" b="1" dirty="0">
                <a:latin typeface="Arial" pitchFamily="34" charset="0"/>
                <a:cs typeface="Arial" pitchFamily="34" charset="0"/>
              </a:rPr>
              <a:t>Manage lifecycle activities</a:t>
            </a:r>
            <a:endParaRPr lang="en-US" sz="1200" b="1" dirty="0">
              <a:latin typeface="Arial" pitchFamily="34" charset="0"/>
              <a:cs typeface="Arial" pitchFamily="34" charset="0"/>
            </a:endParaRPr>
          </a:p>
          <a:p>
            <a:pPr marL="0" algn="just">
              <a:buNone/>
            </a:pPr>
            <a:r>
              <a:rPr lang="en-IN" sz="1200" dirty="0">
                <a:latin typeface="Arial" pitchFamily="34" charset="0"/>
                <a:cs typeface="Arial" pitchFamily="34" charset="0"/>
              </a:rPr>
              <a:t>Easy tools to carry out various employee lifecycle activities, such as addition, confirmation, resignation, etc. and maintain complete work history.</a:t>
            </a:r>
          </a:p>
          <a:p>
            <a:pPr marL="0" algn="just">
              <a:buNone/>
            </a:pPr>
            <a:endParaRPr lang="en-US" sz="1200" dirty="0">
              <a:latin typeface="Arial" pitchFamily="34" charset="0"/>
              <a:cs typeface="Arial" pitchFamily="34" charset="0"/>
            </a:endParaRPr>
          </a:p>
          <a:p>
            <a:pPr marL="0" algn="just">
              <a:buNone/>
            </a:pPr>
            <a:r>
              <a:rPr lang="en-IN" sz="1200" b="1" dirty="0">
                <a:latin typeface="Arial" pitchFamily="34" charset="0"/>
                <a:cs typeface="Arial" pitchFamily="34" charset="0"/>
              </a:rPr>
              <a:t>Search employee data</a:t>
            </a:r>
            <a:endParaRPr lang="en-US" sz="1200" b="1" dirty="0">
              <a:latin typeface="Arial" pitchFamily="34" charset="0"/>
              <a:cs typeface="Arial" pitchFamily="34" charset="0"/>
            </a:endParaRPr>
          </a:p>
          <a:p>
            <a:pPr marL="0" algn="just">
              <a:buNone/>
            </a:pPr>
            <a:r>
              <a:rPr lang="en-IN" sz="1200" dirty="0">
                <a:latin typeface="Arial" pitchFamily="34" charset="0"/>
                <a:cs typeface="Arial" pitchFamily="34" charset="0"/>
              </a:rPr>
              <a:t>Use powerful search and querying capabilities to quickly locate, consume, or update employee information.</a:t>
            </a:r>
          </a:p>
          <a:p>
            <a:pPr marL="0" algn="just">
              <a:buNone/>
            </a:pPr>
            <a:endParaRPr lang="en-US" sz="1200" dirty="0">
              <a:latin typeface="Arial" pitchFamily="34" charset="0"/>
              <a:cs typeface="Arial" pitchFamily="34" charset="0"/>
            </a:endParaRPr>
          </a:p>
          <a:p>
            <a:pPr marL="0" algn="just">
              <a:buNone/>
            </a:pPr>
            <a:r>
              <a:rPr lang="en-IN" sz="1200" b="1" dirty="0">
                <a:latin typeface="Arial" pitchFamily="34" charset="0"/>
                <a:cs typeface="Arial" pitchFamily="34" charset="0"/>
              </a:rPr>
              <a:t>Track employee assets</a:t>
            </a:r>
            <a:endParaRPr lang="en-US" sz="1200" b="1" dirty="0">
              <a:latin typeface="Arial" pitchFamily="34" charset="0"/>
              <a:cs typeface="Arial" pitchFamily="34" charset="0"/>
            </a:endParaRPr>
          </a:p>
          <a:p>
            <a:pPr marL="0" algn="just">
              <a:buNone/>
            </a:pPr>
            <a:r>
              <a:rPr lang="en-IN" sz="1200" dirty="0">
                <a:latin typeface="Arial" pitchFamily="34" charset="0"/>
                <a:cs typeface="Arial" pitchFamily="34" charset="0"/>
              </a:rPr>
              <a:t>Monitor your company’s asset-related information, especially upon an employee’s resignation, promotion or transfer. At all times, know which company assets are being used by which employee.</a:t>
            </a:r>
            <a:endParaRPr lang="en-US" sz="1200" dirty="0">
              <a:latin typeface="Arial" pitchFamily="34" charset="0"/>
              <a:cs typeface="Arial" pitchFamily="34" charset="0"/>
            </a:endParaRPr>
          </a:p>
          <a:p>
            <a:pPr marL="0" algn="just">
              <a:buNone/>
            </a:pPr>
            <a:r>
              <a:rPr lang="en-IN" sz="1200" dirty="0">
                <a:latin typeface="Arial" pitchFamily="34" charset="0"/>
                <a:cs typeface="Arial" pitchFamily="34" charset="0"/>
              </a:rPr>
              <a:t> </a:t>
            </a:r>
            <a:endParaRPr lang="en-US" sz="1200" dirty="0">
              <a:latin typeface="Arial" pitchFamily="34" charset="0"/>
              <a:cs typeface="Arial" pitchFamily="34" charset="0"/>
            </a:endParaRPr>
          </a:p>
          <a:p>
            <a:pPr marL="0" algn="just">
              <a:buNone/>
            </a:pPr>
            <a:r>
              <a:rPr lang="en-IN" sz="1200" b="1" dirty="0">
                <a:latin typeface="Arial" pitchFamily="34" charset="0"/>
                <a:cs typeface="Arial" pitchFamily="34" charset="0"/>
              </a:rPr>
              <a:t>Collect and update KYE information</a:t>
            </a:r>
            <a:endParaRPr lang="en-US" sz="1200" b="1" dirty="0">
              <a:latin typeface="Arial" pitchFamily="34" charset="0"/>
              <a:cs typeface="Arial" pitchFamily="34" charset="0"/>
            </a:endParaRPr>
          </a:p>
          <a:p>
            <a:pPr marL="0" algn="just">
              <a:buNone/>
            </a:pPr>
            <a:r>
              <a:rPr lang="en-IN" sz="1200" dirty="0">
                <a:latin typeface="Arial" pitchFamily="34" charset="0"/>
                <a:cs typeface="Arial" pitchFamily="34" charset="0"/>
              </a:rPr>
              <a:t>Manage Know Your Employee (KYE) information by:</a:t>
            </a:r>
            <a:endParaRPr lang="en-US" sz="1200" dirty="0">
              <a:latin typeface="Arial" pitchFamily="34" charset="0"/>
              <a:cs typeface="Arial" pitchFamily="34" charset="0"/>
            </a:endParaRPr>
          </a:p>
          <a:p>
            <a:pPr marL="0" algn="just"/>
            <a:r>
              <a:rPr lang="en-IN" sz="1200" dirty="0">
                <a:latin typeface="Arial" pitchFamily="34" charset="0"/>
                <a:cs typeface="Arial" pitchFamily="34" charset="0"/>
              </a:rPr>
              <a:t>Storing various employee identity information</a:t>
            </a:r>
            <a:endParaRPr lang="en-US" sz="1200" dirty="0">
              <a:latin typeface="Arial" pitchFamily="34" charset="0"/>
              <a:cs typeface="Arial" pitchFamily="34" charset="0"/>
            </a:endParaRPr>
          </a:p>
          <a:p>
            <a:pPr marL="0" algn="just"/>
            <a:r>
              <a:rPr lang="en-IN" sz="1200" dirty="0">
                <a:latin typeface="Arial" pitchFamily="34" charset="0"/>
                <a:cs typeface="Arial" pitchFamily="34" charset="0"/>
              </a:rPr>
              <a:t>Tracking verified status (</a:t>
            </a:r>
            <a:r>
              <a:rPr lang="en-IN" sz="1200" dirty="0" err="1">
                <a:latin typeface="Arial" pitchFamily="34" charset="0"/>
                <a:cs typeface="Arial" pitchFamily="34" charset="0"/>
              </a:rPr>
              <a:t>Aadhaar</a:t>
            </a:r>
            <a:r>
              <a:rPr lang="en-IN" sz="1200" dirty="0">
                <a:latin typeface="Arial" pitchFamily="34" charset="0"/>
                <a:cs typeface="Arial" pitchFamily="34" charset="0"/>
              </a:rPr>
              <a:t> verified, PAN verified, etc.)</a:t>
            </a:r>
            <a:endParaRPr lang="en-US" sz="1200" dirty="0">
              <a:latin typeface="Arial" pitchFamily="34" charset="0"/>
              <a:cs typeface="Arial" pitchFamily="34" charset="0"/>
            </a:endParaRPr>
          </a:p>
          <a:p>
            <a:pPr marL="0" algn="just"/>
            <a:r>
              <a:rPr lang="en-IN" sz="1200" dirty="0">
                <a:latin typeface="Arial" pitchFamily="34" charset="0"/>
                <a:cs typeface="Arial" pitchFamily="34" charset="0"/>
              </a:rPr>
              <a:t>Using the Data Drive feature to collect identity data online</a:t>
            </a:r>
            <a:endParaRPr lang="en-US" sz="1200" dirty="0">
              <a:latin typeface="Arial" pitchFamily="34" charset="0"/>
              <a:cs typeface="Arial" pitchFamily="34" charset="0"/>
            </a:endParaRPr>
          </a:p>
        </p:txBody>
      </p:sp>
      <p:sp>
        <p:nvSpPr>
          <p:cNvPr id="6" name="TextBox 5"/>
          <p:cNvSpPr txBox="1"/>
          <p:nvPr/>
        </p:nvSpPr>
        <p:spPr>
          <a:xfrm>
            <a:off x="428596" y="928670"/>
            <a:ext cx="8286808"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latin typeface="Calisto MT" pitchFamily="18" charset="0"/>
              </a:rPr>
              <a:t>Core HR - Where Everything Begins</a:t>
            </a:r>
            <a:endParaRPr lang="en-US" sz="2000" b="1" dirty="0">
              <a:latin typeface="Calisto MT"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18352"/>
          </a:xfrm>
        </p:spPr>
        <p:style>
          <a:lnRef idx="1">
            <a:schemeClr val="accent2"/>
          </a:lnRef>
          <a:fillRef idx="2">
            <a:schemeClr val="accent2"/>
          </a:fillRef>
          <a:effectRef idx="1">
            <a:schemeClr val="accent2"/>
          </a:effectRef>
          <a:fontRef idx="minor">
            <a:schemeClr val="dk1"/>
          </a:fontRef>
        </p:style>
        <p:txBody>
          <a:bodyPr anchor="ctr">
            <a:normAutofit fontScale="90000"/>
          </a:bodyPr>
          <a:lstStyle/>
          <a:p>
            <a:pPr algn="ctr"/>
            <a:r>
              <a:rPr lang="en-IN" sz="2000" b="1" dirty="0">
                <a:solidFill>
                  <a:schemeClr val="tx1"/>
                </a:solidFill>
                <a:latin typeface="Calisto MT" pitchFamily="18" charset="0"/>
              </a:rPr>
              <a:t>Employee Self Onboarding: A Pleasant Onboarding Experience</a:t>
            </a:r>
            <a:endParaRPr lang="en-US" sz="2000" b="1" dirty="0">
              <a:solidFill>
                <a:schemeClr val="tx1"/>
              </a:solidFill>
              <a:latin typeface="Calisto MT" pitchFamily="18" charset="0"/>
            </a:endParaRPr>
          </a:p>
        </p:txBody>
      </p:sp>
      <p:sp>
        <p:nvSpPr>
          <p:cNvPr id="3" name="Content Placeholder 2"/>
          <p:cNvSpPr>
            <a:spLocks noGrp="1"/>
          </p:cNvSpPr>
          <p:nvPr>
            <p:ph sz="quarter" idx="1"/>
          </p:nvPr>
        </p:nvSpPr>
        <p:spPr>
          <a:xfrm>
            <a:off x="457200" y="1000108"/>
            <a:ext cx="8229600" cy="4960624"/>
          </a:xfrm>
        </p:spPr>
        <p:txBody>
          <a:bodyPr>
            <a:normAutofit/>
          </a:bodyPr>
          <a:lstStyle/>
          <a:p>
            <a:pPr marL="0" algn="just">
              <a:buNone/>
            </a:pPr>
            <a:r>
              <a:rPr lang="en-IN" sz="1500" b="1" dirty="0">
                <a:latin typeface="Arial" pitchFamily="34" charset="0"/>
                <a:cs typeface="Arial" pitchFamily="34" charset="0"/>
              </a:rPr>
              <a:t>Paperless </a:t>
            </a:r>
            <a:r>
              <a:rPr lang="en-IN" sz="1500" b="1" dirty="0" err="1">
                <a:latin typeface="Arial" pitchFamily="34" charset="0"/>
                <a:cs typeface="Arial" pitchFamily="34" charset="0"/>
              </a:rPr>
              <a:t>Onboarding</a:t>
            </a:r>
            <a:r>
              <a:rPr lang="en-IN" sz="1500" b="1" dirty="0">
                <a:latin typeface="Arial" pitchFamily="34" charset="0"/>
                <a:cs typeface="Arial" pitchFamily="34" charset="0"/>
              </a:rPr>
              <a:t> Process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Switch to a streamlined online process instead of dealing with piles of paperwork. Employees can now self onboard themselves with minimum HR intervention.</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Integrated Document Management</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Integrated document upload facility for educational certificates, ID proofs, etc. Uploaded documents automatically show up in Employee Documents on approval.</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Review Workflow</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Workflow for reviewing, validating and approving data entered by employees. Only verified and approved data is updated to the main employee records database.</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Ensure New Hire Compliance</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Measure your </a:t>
            </a:r>
            <a:r>
              <a:rPr lang="en-IN" sz="1500" dirty="0" err="1">
                <a:latin typeface="Arial" pitchFamily="34" charset="0"/>
                <a:cs typeface="Arial" pitchFamily="34" charset="0"/>
              </a:rPr>
              <a:t>onboarding</a:t>
            </a:r>
            <a:r>
              <a:rPr lang="en-IN" sz="1500" dirty="0">
                <a:latin typeface="Arial" pitchFamily="34" charset="0"/>
                <a:cs typeface="Arial" pitchFamily="34" charset="0"/>
              </a:rPr>
              <a:t> efforts through reports and have an accurate audit trail of information by new hire and HR.</a:t>
            </a:r>
            <a:endParaRPr lang="en-US" sz="1500" dirty="0">
              <a:latin typeface="Arial" pitchFamily="34" charset="0"/>
              <a:cs typeface="Arial" pitchFamily="34" charset="0"/>
            </a:endParaRPr>
          </a:p>
          <a:p>
            <a:pPr marL="0" algn="just">
              <a:buNone/>
            </a:pPr>
            <a:endParaRPr lang="en-US" sz="15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18352"/>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Employee Communication, Reminders and Alerts</a:t>
            </a:r>
            <a:endParaRPr lang="en-US" sz="2000" b="1" dirty="0">
              <a:latin typeface="Calisto MT" pitchFamily="18" charset="0"/>
            </a:endParaRPr>
          </a:p>
        </p:txBody>
      </p:sp>
      <p:sp>
        <p:nvSpPr>
          <p:cNvPr id="3" name="Content Placeholder 2"/>
          <p:cNvSpPr>
            <a:spLocks noGrp="1"/>
          </p:cNvSpPr>
          <p:nvPr>
            <p:ph sz="quarter" idx="1"/>
          </p:nvPr>
        </p:nvSpPr>
        <p:spPr>
          <a:xfrm>
            <a:off x="457200" y="928670"/>
            <a:ext cx="8229600" cy="5357850"/>
          </a:xfrm>
        </p:spPr>
        <p:txBody>
          <a:bodyPr>
            <a:noAutofit/>
          </a:bodyPr>
          <a:lstStyle/>
          <a:p>
            <a:pPr marL="0" algn="just">
              <a:buNone/>
            </a:pPr>
            <a:r>
              <a:rPr lang="en-IN" sz="1300" b="1" dirty="0">
                <a:latin typeface="Arial" pitchFamily="34" charset="0"/>
                <a:cs typeface="Arial" pitchFamily="34" charset="0"/>
              </a:rPr>
              <a:t>Manage employee communication</a:t>
            </a:r>
            <a:endParaRPr lang="en-US" sz="1300" b="1" dirty="0">
              <a:latin typeface="Arial" pitchFamily="34" charset="0"/>
              <a:cs typeface="Arial" pitchFamily="34" charset="0"/>
            </a:endParaRPr>
          </a:p>
          <a:p>
            <a:pPr marL="0" algn="just">
              <a:buNone/>
            </a:pPr>
            <a:r>
              <a:rPr lang="en-IN" sz="1300" dirty="0">
                <a:latin typeface="Arial" pitchFamily="34" charset="0"/>
                <a:cs typeface="Arial" pitchFamily="34" charset="0"/>
              </a:rPr>
              <a:t>Quickly send out a memo or a bulk email to selected or all employees. You can publish or send a mass email to targeted employee(s). Also, maintain complete communication history.</a:t>
            </a:r>
          </a:p>
          <a:p>
            <a:pPr marL="0" algn="just">
              <a:buNone/>
            </a:pPr>
            <a:endParaRPr lang="en-US" sz="1300" dirty="0">
              <a:latin typeface="Arial" pitchFamily="34" charset="0"/>
              <a:cs typeface="Arial" pitchFamily="34" charset="0"/>
            </a:endParaRPr>
          </a:p>
          <a:p>
            <a:pPr marL="0" algn="just">
              <a:buNone/>
            </a:pPr>
            <a:r>
              <a:rPr lang="en-IN" sz="1300" b="1" dirty="0">
                <a:latin typeface="Arial" pitchFamily="34" charset="0"/>
                <a:cs typeface="Arial" pitchFamily="34" charset="0"/>
              </a:rPr>
              <a:t>Send reminders and alerts</a:t>
            </a:r>
            <a:endParaRPr lang="en-US" sz="1300" b="1" dirty="0">
              <a:latin typeface="Arial" pitchFamily="34" charset="0"/>
              <a:cs typeface="Arial" pitchFamily="34" charset="0"/>
            </a:endParaRPr>
          </a:p>
          <a:p>
            <a:pPr marL="0" algn="just">
              <a:buNone/>
            </a:pPr>
            <a:r>
              <a:rPr lang="en-IN" sz="1300" dirty="0">
                <a:latin typeface="Arial" pitchFamily="34" charset="0"/>
                <a:cs typeface="Arial" pitchFamily="34" charset="0"/>
              </a:rPr>
              <a:t>Access and use 30+ pre-built employee lifecycle events. Publish automated greeting cards; customize and send reminders and alerts to:</a:t>
            </a:r>
            <a:endParaRPr lang="en-US" sz="1300" dirty="0">
              <a:latin typeface="Arial" pitchFamily="34" charset="0"/>
              <a:cs typeface="Arial" pitchFamily="34" charset="0"/>
            </a:endParaRPr>
          </a:p>
          <a:p>
            <a:pPr marL="0" algn="just"/>
            <a:r>
              <a:rPr lang="en-IN" sz="1300" dirty="0">
                <a:latin typeface="Arial" pitchFamily="34" charset="0"/>
                <a:cs typeface="Arial" pitchFamily="34" charset="0"/>
              </a:rPr>
              <a:t>New </a:t>
            </a:r>
            <a:r>
              <a:rPr lang="en-IN" sz="1300" dirty="0" err="1">
                <a:latin typeface="Arial" pitchFamily="34" charset="0"/>
                <a:cs typeface="Arial" pitchFamily="34" charset="0"/>
              </a:rPr>
              <a:t>joinees</a:t>
            </a:r>
            <a:endParaRPr lang="en-US" sz="1300" dirty="0">
              <a:latin typeface="Arial" pitchFamily="34" charset="0"/>
              <a:cs typeface="Arial" pitchFamily="34" charset="0"/>
            </a:endParaRPr>
          </a:p>
          <a:p>
            <a:pPr marL="0" algn="just"/>
            <a:r>
              <a:rPr lang="en-IN" sz="1300" dirty="0">
                <a:latin typeface="Arial" pitchFamily="34" charset="0"/>
                <a:cs typeface="Arial" pitchFamily="34" charset="0"/>
              </a:rPr>
              <a:t>Employees who are resigning</a:t>
            </a:r>
            <a:endParaRPr lang="en-US" sz="1300" dirty="0">
              <a:latin typeface="Arial" pitchFamily="34" charset="0"/>
              <a:cs typeface="Arial" pitchFamily="34" charset="0"/>
            </a:endParaRPr>
          </a:p>
          <a:p>
            <a:pPr marL="0" algn="just"/>
            <a:r>
              <a:rPr lang="en-IN" sz="1300" dirty="0">
                <a:latin typeface="Arial" pitchFamily="34" charset="0"/>
                <a:cs typeface="Arial" pitchFamily="34" charset="0"/>
              </a:rPr>
              <a:t>Employees on their birthdays, anniversaries and confirmations</a:t>
            </a:r>
          </a:p>
          <a:p>
            <a:pPr marL="0" lvl="0" algn="just">
              <a:buNone/>
            </a:pPr>
            <a:endParaRPr lang="en-US" sz="1300" dirty="0">
              <a:latin typeface="Arial" pitchFamily="34" charset="0"/>
              <a:cs typeface="Arial" pitchFamily="34" charset="0"/>
            </a:endParaRPr>
          </a:p>
          <a:p>
            <a:pPr marL="0" algn="just">
              <a:buNone/>
            </a:pPr>
            <a:r>
              <a:rPr lang="en-IN" sz="1300" b="1" dirty="0">
                <a:latin typeface="Arial" pitchFamily="34" charset="0"/>
                <a:cs typeface="Arial" pitchFamily="34" charset="0"/>
              </a:rPr>
              <a:t>Use notification templates</a:t>
            </a:r>
            <a:endParaRPr lang="en-US" sz="1300" b="1" dirty="0">
              <a:latin typeface="Arial" pitchFamily="34" charset="0"/>
              <a:cs typeface="Arial" pitchFamily="34" charset="0"/>
            </a:endParaRPr>
          </a:p>
          <a:p>
            <a:pPr marL="0" algn="just">
              <a:buNone/>
            </a:pPr>
            <a:r>
              <a:rPr lang="en-IN" sz="1300" dirty="0">
                <a:latin typeface="Arial" pitchFamily="34" charset="0"/>
                <a:cs typeface="Arial" pitchFamily="34" charset="0"/>
              </a:rPr>
              <a:t>Configure and use notification templates (email, SMS, etc.) to send notifications by email, social feeds, SMS and mobile push notifications.</a:t>
            </a:r>
          </a:p>
          <a:p>
            <a:pPr marL="0" algn="just">
              <a:buNone/>
            </a:pPr>
            <a:endParaRPr lang="en-US" sz="1300" dirty="0">
              <a:latin typeface="Arial" pitchFamily="34" charset="0"/>
              <a:cs typeface="Arial" pitchFamily="34" charset="0"/>
            </a:endParaRPr>
          </a:p>
          <a:p>
            <a:pPr marL="0" algn="just">
              <a:buNone/>
            </a:pPr>
            <a:r>
              <a:rPr lang="en-IN" sz="1300" b="1" dirty="0">
                <a:latin typeface="Arial" pitchFamily="34" charset="0"/>
                <a:cs typeface="Arial" pitchFamily="34" charset="0"/>
              </a:rPr>
              <a:t>Update and publish company policies and forms</a:t>
            </a:r>
            <a:endParaRPr lang="en-US" sz="1300" b="1" dirty="0">
              <a:latin typeface="Arial" pitchFamily="34" charset="0"/>
              <a:cs typeface="Arial" pitchFamily="34" charset="0"/>
            </a:endParaRPr>
          </a:p>
          <a:p>
            <a:pPr marL="273600" algn="just"/>
            <a:r>
              <a:rPr lang="en-IN" sz="1300" dirty="0">
                <a:latin typeface="Arial" pitchFamily="34" charset="0"/>
                <a:cs typeface="Arial" pitchFamily="34" charset="0"/>
              </a:rPr>
              <a:t>As your organization grows, your need to keep all employees updated about various company-related information, policies and forms increases. Within a few clicks, </a:t>
            </a:r>
            <a:r>
              <a:rPr lang="en-IN" sz="1300" dirty="0" err="1">
                <a:latin typeface="Arial" pitchFamily="34" charset="0"/>
                <a:cs typeface="Arial" pitchFamily="34" charset="0"/>
              </a:rPr>
              <a:t>greytHR’s</a:t>
            </a:r>
            <a:r>
              <a:rPr lang="en-IN" sz="1300" dirty="0">
                <a:latin typeface="Arial" pitchFamily="34" charset="0"/>
                <a:cs typeface="Arial" pitchFamily="34" charset="0"/>
              </a:rPr>
              <a:t> core HR management software module helps you to:</a:t>
            </a:r>
            <a:endParaRPr lang="en-US" sz="1300" dirty="0">
              <a:latin typeface="Arial" pitchFamily="34" charset="0"/>
              <a:cs typeface="Arial" pitchFamily="34" charset="0"/>
            </a:endParaRPr>
          </a:p>
          <a:p>
            <a:pPr marL="273600" algn="just"/>
            <a:r>
              <a:rPr lang="en-IN" sz="1300" dirty="0">
                <a:latin typeface="Arial" pitchFamily="34" charset="0"/>
                <a:cs typeface="Arial" pitchFamily="34" charset="0"/>
              </a:rPr>
              <a:t>Publish/ update company policies and employee handbook</a:t>
            </a:r>
            <a:endParaRPr lang="en-US" sz="1300" dirty="0">
              <a:latin typeface="Arial" pitchFamily="34" charset="0"/>
              <a:cs typeface="Arial" pitchFamily="34" charset="0"/>
            </a:endParaRPr>
          </a:p>
          <a:p>
            <a:pPr marL="273600" algn="just"/>
            <a:r>
              <a:rPr lang="en-IN" sz="1300" dirty="0">
                <a:latin typeface="Arial" pitchFamily="34" charset="0"/>
                <a:cs typeface="Arial" pitchFamily="34" charset="0"/>
              </a:rPr>
              <a:t>Publish/ update commonly required forms and templates</a:t>
            </a:r>
            <a:endParaRPr lang="en-US" sz="1300" dirty="0">
              <a:latin typeface="Arial" pitchFamily="34" charset="0"/>
              <a:cs typeface="Arial" pitchFamily="34" charset="0"/>
            </a:endParaRPr>
          </a:p>
          <a:p>
            <a:pPr marL="0" algn="just">
              <a:buNone/>
            </a:pPr>
            <a:endParaRPr lang="en-US" sz="13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38896"/>
          </a:xfrm>
        </p:spPr>
        <p:style>
          <a:lnRef idx="1">
            <a:schemeClr val="accent2"/>
          </a:lnRef>
          <a:fillRef idx="2">
            <a:schemeClr val="accent2"/>
          </a:fillRef>
          <a:effectRef idx="1">
            <a:schemeClr val="accent2"/>
          </a:effectRef>
          <a:fontRef idx="minor">
            <a:schemeClr val="dk1"/>
          </a:fontRef>
        </p:style>
        <p:txBody>
          <a:bodyPr anchor="t">
            <a:normAutofit fontScale="90000"/>
          </a:bodyPr>
          <a:lstStyle/>
          <a:p>
            <a:pPr algn="ctr"/>
            <a:r>
              <a:rPr lang="en-IN" sz="2000" b="1" dirty="0">
                <a:latin typeface="Calisto MT" pitchFamily="18" charset="0"/>
              </a:rPr>
              <a:t>HR Reports and Dashboards</a:t>
            </a:r>
            <a:endParaRPr lang="en-US" sz="2000" b="1" dirty="0">
              <a:latin typeface="Calisto MT" pitchFamily="18" charset="0"/>
            </a:endParaRPr>
          </a:p>
        </p:txBody>
      </p:sp>
      <p:sp>
        <p:nvSpPr>
          <p:cNvPr id="3" name="Content Placeholder 2"/>
          <p:cNvSpPr>
            <a:spLocks noGrp="1"/>
          </p:cNvSpPr>
          <p:nvPr>
            <p:ph sz="quarter" idx="1"/>
          </p:nvPr>
        </p:nvSpPr>
        <p:spPr>
          <a:xfrm>
            <a:off x="457200" y="1000108"/>
            <a:ext cx="8229600" cy="4960624"/>
          </a:xfrm>
        </p:spPr>
        <p:txBody>
          <a:bodyPr>
            <a:normAutofit/>
          </a:bodyPr>
          <a:lstStyle/>
          <a:p>
            <a:pPr marL="0" algn="just">
              <a:buNone/>
            </a:pPr>
            <a:r>
              <a:rPr lang="en-IN" sz="1500" b="1" dirty="0">
                <a:latin typeface="Arial" pitchFamily="34" charset="0"/>
                <a:cs typeface="Arial" pitchFamily="34" charset="0"/>
              </a:rPr>
              <a:t>Use readymade HR MIS reports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Core HR software module provides you with reports for insightful and meaningful HR analytics. Other than statutory and Labour Law reports, you can also access readymade HR MIS reports and also create your own user-defined and ad-hoc reports easily.</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Gain insights from HR dashboards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Design your own dashboard by simply dragging and dropping the chart type and various parameters. Use the HR dashboard to quickly get an overview of employees joining or leaving the organization, confirmations due, etc.</a:t>
            </a:r>
          </a:p>
          <a:p>
            <a:pPr marL="0" algn="just">
              <a:buNone/>
            </a:pPr>
            <a:endParaRPr lang="en-US" sz="1500" dirty="0">
              <a:latin typeface="Arial" pitchFamily="34" charset="0"/>
              <a:cs typeface="Arial" pitchFamily="34" charset="0"/>
            </a:endParaRPr>
          </a:p>
          <a:p>
            <a:pPr marL="0" algn="just">
              <a:buNone/>
            </a:pPr>
            <a:r>
              <a:rPr lang="en-IN" sz="1500" b="1" dirty="0">
                <a:latin typeface="Arial" pitchFamily="34" charset="0"/>
                <a:cs typeface="Arial" pitchFamily="34" charset="0"/>
              </a:rPr>
              <a:t>Gain insights from CEO dashboards</a:t>
            </a:r>
            <a:endParaRPr lang="en-US" sz="1500" b="1" dirty="0">
              <a:latin typeface="Arial" pitchFamily="34" charset="0"/>
              <a:cs typeface="Arial" pitchFamily="34" charset="0"/>
            </a:endParaRPr>
          </a:p>
          <a:p>
            <a:pPr marL="0" algn="just">
              <a:buNone/>
            </a:pPr>
            <a:r>
              <a:rPr lang="en-IN" sz="1500" dirty="0">
                <a:latin typeface="Arial" pitchFamily="34" charset="0"/>
                <a:cs typeface="Arial" pitchFamily="34" charset="0"/>
              </a:rPr>
              <a:t>Track performance indicators automatically from the CEO dashboard. Gain insights such as employee costs, statutory costs, attrition, average years in service, etc.</a:t>
            </a:r>
            <a:endParaRPr lang="en-US" sz="1500" dirty="0">
              <a:latin typeface="Arial" pitchFamily="34" charset="0"/>
              <a:cs typeface="Arial" pitchFamily="34" charset="0"/>
            </a:endParaRPr>
          </a:p>
          <a:p>
            <a:pPr marL="0" algn="just">
              <a:buNone/>
            </a:pPr>
            <a:endParaRPr lang="en-US" sz="15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246</TotalTime>
  <Words>2710</Words>
  <Application>Microsoft Macintosh PowerPoint</Application>
  <PresentationFormat>On-screen Show (4:3)</PresentationFormat>
  <Paragraphs>244</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Calisto MT</vt:lpstr>
      <vt:lpstr>Franklin Gothic Book</vt:lpstr>
      <vt:lpstr>Perpetua</vt:lpstr>
      <vt:lpstr>Times New Roman</vt:lpstr>
      <vt:lpstr>Wingdings 2</vt:lpstr>
      <vt:lpstr>Equity</vt:lpstr>
      <vt:lpstr>PowerPoint Presentation</vt:lpstr>
      <vt:lpstr>PAYROLL SERVICES</vt:lpstr>
      <vt:lpstr>PowerPoint Presentation</vt:lpstr>
      <vt:lpstr>INCLUSIVE CONTROLS</vt:lpstr>
      <vt:lpstr>AVAILABLE ON MOBILE</vt:lpstr>
      <vt:lpstr>Core HR Management</vt:lpstr>
      <vt:lpstr>Employee Self Onboarding: A Pleasant Onboarding Experience</vt:lpstr>
      <vt:lpstr>Employee Communication, Reminders and Alerts</vt:lpstr>
      <vt:lpstr>HR Reports and Dashboards</vt:lpstr>
      <vt:lpstr>Employee Document Management</vt:lpstr>
      <vt:lpstr>Payroll Management</vt:lpstr>
      <vt:lpstr>Configurable salary structure</vt:lpstr>
      <vt:lpstr>Automated payroll inputs and payslips</vt:lpstr>
      <vt:lpstr>Comprehensive Post-Payroll Process</vt:lpstr>
      <vt:lpstr>100% statutory compliance</vt:lpstr>
      <vt:lpstr>Generate payroll reports</vt:lpstr>
      <vt:lpstr>Leave Management</vt:lpstr>
      <vt:lpstr>Holiday lists</vt:lpstr>
      <vt:lpstr>Minimal leave-related tasks and queries</vt:lpstr>
      <vt:lpstr>Leave year-end processing</vt:lpstr>
      <vt:lpstr>EMPLOYEE SELF SERVICE Portal</vt:lpstr>
      <vt:lpstr>ESS portal - Payroll</vt:lpstr>
      <vt:lpstr>ESS portal - Leave</vt:lpstr>
      <vt:lpstr>ESS portal - Help Desk</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M&amp;HR</dc:title>
  <dc:creator>919980066890</dc:creator>
  <cp:lastModifiedBy>Gangaraju Hanumaiah</cp:lastModifiedBy>
  <cp:revision>21</cp:revision>
  <dcterms:created xsi:type="dcterms:W3CDTF">2020-07-23T09:50:27Z</dcterms:created>
  <dcterms:modified xsi:type="dcterms:W3CDTF">2020-07-23T17:36:31Z</dcterms:modified>
</cp:coreProperties>
</file>